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94" r:id="rId1"/>
  </p:sldMasterIdLst>
  <p:notesMasterIdLst>
    <p:notesMasterId r:id="rId23"/>
  </p:notesMasterIdLst>
  <p:sldIdLst>
    <p:sldId id="256" r:id="rId2"/>
    <p:sldId id="276" r:id="rId3"/>
    <p:sldId id="258" r:id="rId4"/>
    <p:sldId id="259" r:id="rId5"/>
    <p:sldId id="260" r:id="rId6"/>
    <p:sldId id="262" r:id="rId7"/>
    <p:sldId id="261" r:id="rId8"/>
    <p:sldId id="273" r:id="rId9"/>
    <p:sldId id="275" r:id="rId10"/>
    <p:sldId id="274" r:id="rId11"/>
    <p:sldId id="272" r:id="rId12"/>
    <p:sldId id="271" r:id="rId13"/>
    <p:sldId id="278" r:id="rId14"/>
    <p:sldId id="263" r:id="rId15"/>
    <p:sldId id="266" r:id="rId16"/>
    <p:sldId id="277" r:id="rId17"/>
    <p:sldId id="265" r:id="rId18"/>
    <p:sldId id="267" r:id="rId19"/>
    <p:sldId id="268" r:id="rId20"/>
    <p:sldId id="269"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5326"/>
    <a:srgbClr val="EF2D32"/>
    <a:srgbClr val="869DCC"/>
    <a:srgbClr val="0F7B2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632" autoAdjust="0"/>
    <p:restoredTop sz="94660" autoAdjust="0"/>
  </p:normalViewPr>
  <p:slideViewPr>
    <p:cSldViewPr snapToGrid="0">
      <p:cViewPr varScale="1">
        <p:scale>
          <a:sx n="73" d="100"/>
          <a:sy n="73" d="100"/>
        </p:scale>
        <p:origin x="-636" y="-102"/>
      </p:cViewPr>
      <p:guideLst>
        <p:guide orient="horz" pos="2160"/>
        <p:guide pos="2139"/>
      </p:guideLst>
    </p:cSldViewPr>
  </p:slideViewPr>
  <p:outlineViewPr>
    <p:cViewPr>
      <p:scale>
        <a:sx n="33" d="100"/>
        <a:sy n="33" d="100"/>
      </p:scale>
      <p:origin x="0" y="12"/>
    </p:cViewPr>
  </p:outlineViewPr>
  <p:notesTextViewPr>
    <p:cViewPr>
      <p:scale>
        <a:sx n="1" d="1"/>
        <a:sy n="1" d="1"/>
      </p:scale>
      <p:origin x="0" y="0"/>
    </p:cViewPr>
  </p:notesTextViewPr>
  <p:notesViewPr>
    <p:cSldViewPr snapToGrid="0">
      <p:cViewPr varScale="1">
        <p:scale>
          <a:sx n="55" d="100"/>
          <a:sy n="55" d="100"/>
        </p:scale>
        <p:origin x="-2904" y="-102"/>
      </p:cViewPr>
      <p:guideLst>
        <p:guide orient="horz" pos="2880"/>
        <p:guide pos="2160"/>
      </p:guideLst>
    </p:cSldViewPr>
  </p:notesViewPr>
  <p:gridSpacing cx="36868100" cy="368681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B4C46D-C757-4DC9-820A-0E64B1FA084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EA41994-1F73-47CD-94DA-2ED5C155FE85}" type="datetimeFigureOut">
              <a:rPr lang="en-IN" smtClean="0"/>
              <a:pPr/>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691451-28D1-4A49-9472-C481C96A2BA8}"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A41994-1F73-47CD-94DA-2ED5C155FE85}" type="datetimeFigureOut">
              <a:rPr lang="en-IN" smtClean="0"/>
              <a:pPr/>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691451-28D1-4A49-9472-C481C96A2BA8}"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5"/>
            <a:ext cx="36576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274645"/>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A41994-1F73-47CD-94DA-2ED5C155FE85}" type="datetimeFigureOut">
              <a:rPr lang="en-IN" smtClean="0"/>
              <a:pPr/>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691451-28D1-4A49-9472-C481C96A2BA8}"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extBox 7"/>
          <p:cNvSpPr txBox="1"/>
          <p:nvPr userDrawn="1"/>
        </p:nvSpPr>
        <p:spPr>
          <a:xfrm rot="20343650">
            <a:off x="1636203" y="1696615"/>
            <a:ext cx="9784888" cy="1569660"/>
          </a:xfrm>
          <a:prstGeom prst="rect">
            <a:avLst/>
          </a:prstGeom>
          <a:noFill/>
        </p:spPr>
        <p:txBody>
          <a:bodyPr wrap="square" rtlCol="0">
            <a:spAutoFit/>
          </a:bodyPr>
          <a:lstStyle/>
          <a:p>
            <a:pPr algn="ctr"/>
            <a:r>
              <a:rPr lang="en-US" sz="9600" dirty="0" smtClean="0">
                <a:ln>
                  <a:noFill/>
                </a:ln>
                <a:solidFill>
                  <a:schemeClr val="accent1">
                    <a:lumMod val="40000"/>
                    <a:lumOff val="60000"/>
                    <a:alpha val="20000"/>
                  </a:schemeClr>
                </a:solidFill>
                <a:effectLst>
                  <a:outerShdw blurRad="75057" dist="38100" dir="5400000" sy="-20000" rotWithShape="0">
                    <a:prstClr val="black">
                      <a:alpha val="25000"/>
                    </a:prstClr>
                  </a:outerShdw>
                </a:effectLst>
              </a:rPr>
              <a:t>AMAZON</a:t>
            </a:r>
            <a:r>
              <a:rPr lang="en-US" dirty="0" smtClean="0"/>
              <a:t> </a:t>
            </a:r>
            <a:endParaRPr lang="en-US" dirty="0"/>
          </a:p>
        </p:txBody>
      </p:sp>
      <p:sp>
        <p:nvSpPr>
          <p:cNvPr id="4" name="Date Placeholder 3"/>
          <p:cNvSpPr>
            <a:spLocks noGrp="1"/>
          </p:cNvSpPr>
          <p:nvPr>
            <p:ph type="dt" sz="half" idx="10"/>
          </p:nvPr>
        </p:nvSpPr>
        <p:spPr/>
        <p:txBody>
          <a:bodyPr/>
          <a:lstStyle/>
          <a:p>
            <a:fld id="{AEA41994-1F73-47CD-94DA-2ED5C155FE85}" type="datetimeFigureOut">
              <a:rPr lang="en-IN" smtClean="0"/>
              <a:pPr/>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691451-28D1-4A49-9472-C481C96A2BA8}" type="slidenum">
              <a:rPr lang="en-IN" smtClean="0"/>
              <a:pPr/>
              <a:t>‹#›</a:t>
            </a:fld>
            <a:endParaRPr lang="en-IN"/>
          </a:p>
        </p:txBody>
      </p:sp>
      <p:sp>
        <p:nvSpPr>
          <p:cNvPr id="2" name="Title 1"/>
          <p:cNvSpPr>
            <a:spLocks noGrp="1"/>
          </p:cNvSpPr>
          <p:nvPr>
            <p:ph type="title"/>
          </p:nvPr>
        </p:nvSpPr>
        <p:spPr>
          <a:xfrm>
            <a:off x="841420" y="326154"/>
            <a:ext cx="10972800" cy="1143000"/>
          </a:xfrm>
        </p:spPr>
        <p:txBody>
          <a:bodyPr/>
          <a:lstStyle/>
          <a:p>
            <a:r>
              <a:rPr lang="en-US" dirty="0" smtClean="0"/>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EA41994-1F73-47CD-94DA-2ED5C155FE85}" type="datetimeFigureOut">
              <a:rPr lang="en-IN" smtClean="0"/>
              <a:pPr/>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691451-28D1-4A49-9472-C481C96A2BA8}"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96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A41994-1F73-47CD-94DA-2ED5C155FE85}" type="datetimeFigureOut">
              <a:rPr lang="en-IN" smtClean="0"/>
              <a:pPr/>
              <a:t>10-04-2023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691451-28D1-4A49-9472-C481C96A2BA8}"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A41994-1F73-47CD-94DA-2ED5C155FE85}" type="datetimeFigureOut">
              <a:rPr lang="en-IN" smtClean="0"/>
              <a:pPr/>
              <a:t>10-04-2023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D691451-28D1-4A49-9472-C481C96A2BA8}"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A41994-1F73-47CD-94DA-2ED5C155FE85}" type="datetimeFigureOut">
              <a:rPr lang="en-IN" smtClean="0"/>
              <a:pPr/>
              <a:t>10-04-2023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D691451-28D1-4A49-9472-C481C96A2BA8}"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A41994-1F73-47CD-94DA-2ED5C155FE85}" type="datetimeFigureOut">
              <a:rPr lang="en-IN" smtClean="0"/>
              <a:pPr/>
              <a:t>10-04-2023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D691451-28D1-4A49-9472-C481C96A2BA8}"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A41994-1F73-47CD-94DA-2ED5C155FE85}" type="datetimeFigureOut">
              <a:rPr lang="en-IN" smtClean="0"/>
              <a:pPr/>
              <a:t>10-04-2023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691451-28D1-4A49-9472-C481C96A2BA8}"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A41994-1F73-47CD-94DA-2ED5C155FE85}" type="datetimeFigureOut">
              <a:rPr lang="en-IN" smtClean="0"/>
              <a:pPr/>
              <a:t>10-04-2023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691451-28D1-4A49-9472-C481C96A2BA8}"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A41994-1F73-47CD-94DA-2ED5C155FE85}" type="datetimeFigureOut">
              <a:rPr lang="en-IN" smtClean="0"/>
              <a:pPr/>
              <a:t>10-04-2023</a:t>
            </a:fld>
            <a:endParaRPr lang="en-IN"/>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691451-28D1-4A49-9472-C481C96A2BA8}"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4395" r:id="rId1"/>
    <p:sldLayoutId id="2147484396" r:id="rId2"/>
    <p:sldLayoutId id="2147484397" r:id="rId3"/>
    <p:sldLayoutId id="2147484398" r:id="rId4"/>
    <p:sldLayoutId id="2147484399" r:id="rId5"/>
    <p:sldLayoutId id="2147484400" r:id="rId6"/>
    <p:sldLayoutId id="2147484401" r:id="rId7"/>
    <p:sldLayoutId id="2147484402" r:id="rId8"/>
    <p:sldLayoutId id="2147484403" r:id="rId9"/>
    <p:sldLayoutId id="2147484404" r:id="rId10"/>
    <p:sldLayoutId id="214748440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ublic.tableau.com/app/profile/vinay.khurana/viz/eda1projectallbeautyvinay/Dashboard4" TargetMode="External"/><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public.tableau.com/app/profile/vinay.khurana/viz/edavinay2ndproject/dashbords?publish=y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erminis Creative Powerpoint Presentation Template2.jpg"/>
          <p:cNvPicPr>
            <a:picLocks noChangeAspect="1"/>
          </p:cNvPicPr>
          <p:nvPr/>
        </p:nvPicPr>
        <p:blipFill>
          <a:blip r:embed="rId2"/>
          <a:stretch>
            <a:fillRect/>
          </a:stretch>
        </p:blipFill>
        <p:spPr>
          <a:xfrm>
            <a:off x="0" y="26894"/>
            <a:ext cx="12192000" cy="6804212"/>
          </a:xfrm>
          <a:prstGeom prst="rect">
            <a:avLst/>
          </a:prstGeom>
        </p:spPr>
      </p:pic>
      <p:sp>
        <p:nvSpPr>
          <p:cNvPr id="2" name="Title 1">
            <a:extLst>
              <a:ext uri="{FF2B5EF4-FFF2-40B4-BE49-F238E27FC236}">
                <a16:creationId xmlns:a16="http://schemas.microsoft.com/office/drawing/2014/main" xmlns="" id="{9F144C95-9591-48F8-AF23-715FB5F5A8C6}"/>
              </a:ext>
            </a:extLst>
          </p:cNvPr>
          <p:cNvSpPr>
            <a:spLocks noGrp="1"/>
          </p:cNvSpPr>
          <p:nvPr>
            <p:ph type="ctrTitle"/>
          </p:nvPr>
        </p:nvSpPr>
        <p:spPr>
          <a:xfrm>
            <a:off x="-1" y="0"/>
            <a:ext cx="12192001" cy="1905001"/>
          </a:xfrm>
        </p:spPr>
        <p:txBody>
          <a:bodyPr>
            <a:normAutofit/>
          </a:bodyPr>
          <a:lstStyle/>
          <a:p>
            <a:r>
              <a:rPr lang="en-US" sz="5000" cap="none" dirty="0">
                <a:ln>
                  <a:noFill/>
                </a:ln>
                <a:solidFill>
                  <a:schemeClr val="accent2"/>
                </a:solidFill>
                <a:effectLst/>
                <a:latin typeface="Raleway Bold"/>
              </a:rPr>
              <a:t>AMAZON PRODUCT REVIEW ANALYSIS</a:t>
            </a:r>
            <a:r>
              <a:rPr lang="en-US" cap="none" dirty="0">
                <a:ln>
                  <a:noFill/>
                </a:ln>
                <a:solidFill>
                  <a:srgbClr val="DFEB33"/>
                </a:solidFill>
                <a:effectLst/>
                <a:latin typeface="Raleway Bold"/>
              </a:rPr>
              <a:t/>
            </a:r>
            <a:br>
              <a:rPr lang="en-US" cap="none" dirty="0">
                <a:ln>
                  <a:noFill/>
                </a:ln>
                <a:solidFill>
                  <a:srgbClr val="DFEB33"/>
                </a:solidFill>
                <a:effectLst/>
                <a:latin typeface="Raleway Bold"/>
              </a:rPr>
            </a:br>
            <a:endParaRPr lang="en-IN" dirty="0"/>
          </a:p>
        </p:txBody>
      </p:sp>
      <p:sp>
        <p:nvSpPr>
          <p:cNvPr id="3" name="Subtitle 2">
            <a:extLst>
              <a:ext uri="{FF2B5EF4-FFF2-40B4-BE49-F238E27FC236}">
                <a16:creationId xmlns:a16="http://schemas.microsoft.com/office/drawing/2014/main" xmlns="" id="{B3269366-7C0B-40F2-A003-96BBA886916A}"/>
              </a:ext>
            </a:extLst>
          </p:cNvPr>
          <p:cNvSpPr>
            <a:spLocks noGrp="1"/>
          </p:cNvSpPr>
          <p:nvPr>
            <p:ph type="subTitle" idx="1"/>
          </p:nvPr>
        </p:nvSpPr>
        <p:spPr>
          <a:xfrm>
            <a:off x="-35216" y="5516201"/>
            <a:ext cx="5355771" cy="1525449"/>
          </a:xfrm>
        </p:spPr>
        <p:txBody>
          <a:bodyPr>
            <a:normAutofit/>
          </a:bodyPr>
          <a:lstStyle/>
          <a:p>
            <a:pPr lvl="0" algn="l" defTabSz="914400">
              <a:lnSpc>
                <a:spcPts val="2659"/>
              </a:lnSpc>
              <a:spcBef>
                <a:spcPts val="0"/>
              </a:spcBef>
              <a:spcAft>
                <a:spcPts val="0"/>
              </a:spcAft>
              <a:buClrTx/>
              <a:buSzTx/>
              <a:defRPr/>
            </a:pPr>
            <a:r>
              <a:rPr lang="en-US" sz="2000" dirty="0">
                <a:ln w="3175">
                  <a:solidFill>
                    <a:srgbClr val="00B050"/>
                  </a:solidFill>
                </a:ln>
                <a:solidFill>
                  <a:srgbClr val="FFFF00"/>
                </a:solidFill>
                <a:latin typeface="Open Sans Bold"/>
              </a:rPr>
              <a:t>PRESENETED BY - </a:t>
            </a:r>
          </a:p>
          <a:p>
            <a:pPr lvl="0" algn="l" defTabSz="914400">
              <a:lnSpc>
                <a:spcPts val="2519"/>
              </a:lnSpc>
              <a:spcBef>
                <a:spcPts val="0"/>
              </a:spcBef>
              <a:spcAft>
                <a:spcPts val="0"/>
              </a:spcAft>
              <a:buClrTx/>
              <a:buSzTx/>
              <a:defRPr/>
            </a:pPr>
            <a:r>
              <a:rPr lang="en-US" sz="2000" dirty="0" smtClean="0">
                <a:ln w="3175">
                  <a:solidFill>
                    <a:srgbClr val="00B050"/>
                  </a:solidFill>
                </a:ln>
                <a:solidFill>
                  <a:srgbClr val="FFFF00"/>
                </a:solidFill>
                <a:latin typeface="Open Sans"/>
              </a:rPr>
              <a:t>ABHAY THAKUR</a:t>
            </a:r>
          </a:p>
          <a:p>
            <a:pPr lvl="0" algn="l" defTabSz="914400">
              <a:lnSpc>
                <a:spcPts val="2519"/>
              </a:lnSpc>
              <a:spcBef>
                <a:spcPts val="0"/>
              </a:spcBef>
              <a:spcAft>
                <a:spcPts val="0"/>
              </a:spcAft>
              <a:buClrTx/>
              <a:buSzTx/>
              <a:defRPr/>
            </a:pPr>
            <a:r>
              <a:rPr lang="en-US" sz="2000" dirty="0" smtClean="0">
                <a:ln w="3175">
                  <a:solidFill>
                    <a:srgbClr val="00B050"/>
                  </a:solidFill>
                </a:ln>
                <a:solidFill>
                  <a:srgbClr val="FFFF00"/>
                </a:solidFill>
                <a:latin typeface="Open Sans"/>
              </a:rPr>
              <a:t>VINAY KHURANA</a:t>
            </a:r>
          </a:p>
          <a:p>
            <a:pPr lvl="0" algn="l" defTabSz="914400">
              <a:lnSpc>
                <a:spcPts val="2519"/>
              </a:lnSpc>
              <a:spcBef>
                <a:spcPts val="0"/>
              </a:spcBef>
              <a:spcAft>
                <a:spcPts val="0"/>
              </a:spcAft>
              <a:buClrTx/>
              <a:buSzTx/>
              <a:defRPr/>
            </a:pPr>
            <a:r>
              <a:rPr lang="en-US" sz="2000" dirty="0" smtClean="0">
                <a:ln w="3175">
                  <a:solidFill>
                    <a:srgbClr val="00B050"/>
                  </a:solidFill>
                </a:ln>
                <a:solidFill>
                  <a:srgbClr val="FFFF00"/>
                </a:solidFill>
                <a:latin typeface="Open Sans"/>
              </a:rPr>
              <a:t>SHASHANK </a:t>
            </a:r>
            <a:r>
              <a:rPr lang="en-US" sz="2000" dirty="0">
                <a:ln w="3175">
                  <a:solidFill>
                    <a:srgbClr val="00B050"/>
                  </a:solidFill>
                </a:ln>
                <a:solidFill>
                  <a:srgbClr val="FFFF00"/>
                </a:solidFill>
                <a:latin typeface="Open Sans"/>
              </a:rPr>
              <a:t>WAGLE</a:t>
            </a:r>
          </a:p>
          <a:p>
            <a:endParaRPr lang="en-IN" dirty="0">
              <a:solidFill>
                <a:schemeClr val="accent1">
                  <a:lumMod val="75000"/>
                </a:schemeClr>
              </a:solidFill>
            </a:endParaRPr>
          </a:p>
        </p:txBody>
      </p:sp>
      <p:sp>
        <p:nvSpPr>
          <p:cNvPr id="6" name="Rectangle 5"/>
          <p:cNvSpPr/>
          <p:nvPr/>
        </p:nvSpPr>
        <p:spPr>
          <a:xfrm>
            <a:off x="-65316" y="3280856"/>
            <a:ext cx="12906103" cy="369332"/>
          </a:xfrm>
          <a:prstGeom prst="rect">
            <a:avLst/>
          </a:prstGeom>
        </p:spPr>
        <p:txBody>
          <a:bodyPr wrap="square">
            <a:spAutoFit/>
          </a:bodyPr>
          <a:lstStyle/>
          <a:p>
            <a:pPr>
              <a:spcBef>
                <a:spcPts val="1800"/>
              </a:spcBef>
              <a:buFont typeface="Arial" pitchFamily="34" charset="0"/>
              <a:buChar char="•"/>
            </a:pPr>
            <a:r>
              <a:rPr lang="en-US" b="1" dirty="0" smtClean="0"/>
              <a:t> </a:t>
            </a:r>
            <a:endParaRPr lang="en-US" b="1" dirty="0"/>
          </a:p>
        </p:txBody>
      </p:sp>
      <p:sp>
        <p:nvSpPr>
          <p:cNvPr id="8" name="Title 1">
            <a:extLst>
              <a:ext uri="{FF2B5EF4-FFF2-40B4-BE49-F238E27FC236}">
                <a16:creationId xmlns:a16="http://schemas.microsoft.com/office/drawing/2014/main" xmlns="" id="{255B60D3-80FD-455A-9139-00540990BBB8}"/>
              </a:ext>
            </a:extLst>
          </p:cNvPr>
          <p:cNvSpPr txBox="1">
            <a:spLocks/>
          </p:cNvSpPr>
          <p:nvPr/>
        </p:nvSpPr>
        <p:spPr>
          <a:xfrm>
            <a:off x="-4" y="2095863"/>
            <a:ext cx="7155543" cy="1219200"/>
          </a:xfrm>
          <a:prstGeom prst="rect">
            <a:avLst/>
          </a:prstGeom>
        </p:spPr>
        <p:txBody>
          <a:bodyPr vert="horz" lIns="91440" tIns="45720" rIns="91440" bIns="45720" rtlCol="0" anchor="b">
            <a:normAutofit fontScale="90000" lnSpcReduction="10000"/>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all" spc="0" normalizeH="0" baseline="0" noProof="0" dirty="0" smtClean="0">
                <a:ln>
                  <a:noFill/>
                </a:ln>
                <a:solidFill>
                  <a:srgbClr val="FFFF00"/>
                </a:solidFill>
                <a:effectLst>
                  <a:outerShdw blurRad="50800" dist="63500" dir="2700000" algn="tl" rotWithShape="0">
                    <a:srgbClr val="000000">
                      <a:alpha val="48000"/>
                    </a:srgbClr>
                  </a:outerShdw>
                </a:effectLst>
                <a:uLnTx/>
                <a:uFillTx/>
                <a:latin typeface="Times New Roman" panose="02020603050405020304" pitchFamily="18" charset="0"/>
                <a:ea typeface="+mj-ea"/>
                <a:cs typeface="Times New Roman" panose="02020603050405020304" pitchFamily="18" charset="0"/>
              </a:rPr>
              <a:t/>
            </a:r>
            <a:br>
              <a:rPr kumimoji="0" lang="en-US" sz="4800" b="1" i="0" u="none" strike="noStrike" kern="1200" cap="all" spc="0" normalizeH="0" baseline="0" noProof="0" dirty="0" smtClean="0">
                <a:ln>
                  <a:noFill/>
                </a:ln>
                <a:solidFill>
                  <a:srgbClr val="FFFF00"/>
                </a:solidFill>
                <a:effectLst>
                  <a:outerShdw blurRad="50800" dist="63500" dir="2700000" algn="tl" rotWithShape="0">
                    <a:srgbClr val="000000">
                      <a:alpha val="48000"/>
                    </a:srgbClr>
                  </a:outerShdw>
                </a:effectLst>
                <a:uLnTx/>
                <a:uFillTx/>
                <a:latin typeface="Times New Roman" panose="02020603050405020304" pitchFamily="18" charset="0"/>
                <a:ea typeface="+mj-ea"/>
                <a:cs typeface="Times New Roman" panose="02020603050405020304" pitchFamily="18" charset="0"/>
              </a:rPr>
            </a:br>
            <a:endParaRPr kumimoji="0" lang="en-IN" sz="4800" b="1" i="0" u="none" strike="noStrike" kern="1200" cap="all" spc="0" normalizeH="0" baseline="0" noProof="0" dirty="0">
              <a:ln>
                <a:noFill/>
              </a:ln>
              <a:solidFill>
                <a:schemeClr val="tx1"/>
              </a:solidFill>
              <a:effectLst>
                <a:outerShdw blurRad="50800" dist="63500" dir="2700000" algn="tl" rotWithShape="0">
                  <a:srgbClr val="000000">
                    <a:alpha val="48000"/>
                  </a:srgbClr>
                </a:outerShdw>
              </a:effectLst>
              <a:uLnTx/>
              <a:uFillTx/>
              <a:latin typeface="+mj-lt"/>
              <a:ea typeface="+mj-ea"/>
              <a:cs typeface="+mj-cs"/>
            </a:endParaRPr>
          </a:p>
        </p:txBody>
      </p:sp>
    </p:spTree>
    <p:extLst>
      <p:ext uri="{BB962C8B-B14F-4D97-AF65-F5344CB8AC3E}">
        <p14:creationId xmlns:p14="http://schemas.microsoft.com/office/powerpoint/2010/main" xmlns="" val="34398368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 y="-26894"/>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485F216-2127-4926-8C70-DFF6D5B538B0}"/>
              </a:ext>
            </a:extLst>
          </p:cNvPr>
          <p:cNvSpPr>
            <a:spLocks noGrp="1"/>
          </p:cNvSpPr>
          <p:nvPr>
            <p:ph type="title"/>
          </p:nvPr>
        </p:nvSpPr>
        <p:spPr>
          <a:xfrm>
            <a:off x="0" y="0"/>
            <a:ext cx="12192000" cy="1291771"/>
          </a:xfrm>
        </p:spPr>
        <p:txBody>
          <a:bodyPr>
            <a:normAutofit fontScale="90000"/>
          </a:bodyPr>
          <a:lstStyle/>
          <a:p>
            <a:r>
              <a:rPr lang="en-US" sz="4000" dirty="0">
                <a:solidFill>
                  <a:schemeClr val="bg1"/>
                </a:solidFill>
                <a:latin typeface="Times New Roman" panose="02020603050405020304" pitchFamily="18" charset="0"/>
                <a:cs typeface="Times New Roman" panose="02020603050405020304" pitchFamily="18" charset="0"/>
              </a:rPr>
              <a:t>EXPLORATORY DATA  ANALYSIS </a:t>
            </a:r>
            <a:r>
              <a:rPr lang="en-US" sz="3600" dirty="0">
                <a:solidFill>
                  <a:srgbClr val="DFEB33"/>
                </a:solidFill>
                <a:latin typeface="Times New Roman" panose="02020603050405020304" pitchFamily="18" charset="0"/>
                <a:cs typeface="Times New Roman" panose="02020603050405020304" pitchFamily="18" charset="0"/>
              </a:rPr>
              <a:t/>
            </a:r>
            <a:br>
              <a:rPr lang="en-US" sz="3600" dirty="0">
                <a:solidFill>
                  <a:srgbClr val="DFEB33"/>
                </a:solidFill>
                <a:latin typeface="Times New Roman" panose="02020603050405020304" pitchFamily="18" charset="0"/>
                <a:cs typeface="Times New Roman" panose="02020603050405020304" pitchFamily="18" charset="0"/>
              </a:rPr>
            </a:br>
            <a:endParaRPr lang="en-IN" dirty="0"/>
          </a:p>
        </p:txBody>
      </p:sp>
      <p:sp>
        <p:nvSpPr>
          <p:cNvPr id="3" name="TextBox 2"/>
          <p:cNvSpPr txBox="1"/>
          <p:nvPr/>
        </p:nvSpPr>
        <p:spPr>
          <a:xfrm>
            <a:off x="1985553" y="679269"/>
            <a:ext cx="7759337" cy="461665"/>
          </a:xfrm>
          <a:prstGeom prst="rect">
            <a:avLst/>
          </a:prstGeom>
          <a:noFill/>
        </p:spPr>
        <p:txBody>
          <a:bodyPr wrap="square" rtlCol="0">
            <a:spAutoFit/>
          </a:bodyPr>
          <a:lstStyle/>
          <a:p>
            <a:pPr algn="ctr"/>
            <a:r>
              <a:rPr lang="en-US" sz="2400" dirty="0" smtClean="0">
                <a:solidFill>
                  <a:schemeClr val="tx2">
                    <a:lumMod val="75000"/>
                  </a:schemeClr>
                </a:solidFill>
              </a:rPr>
              <a:t>Top 10 Customer</a:t>
            </a:r>
          </a:p>
        </p:txBody>
      </p:sp>
      <p:sp>
        <p:nvSpPr>
          <p:cNvPr id="5" name="TextBox 4"/>
          <p:cNvSpPr txBox="1"/>
          <p:nvPr/>
        </p:nvSpPr>
        <p:spPr>
          <a:xfrm>
            <a:off x="7694023" y="751500"/>
            <a:ext cx="4206240" cy="461665"/>
          </a:xfrm>
          <a:prstGeom prst="rect">
            <a:avLst/>
          </a:prstGeom>
          <a:noFill/>
        </p:spPr>
        <p:txBody>
          <a:bodyPr wrap="square" rtlCol="0">
            <a:spAutoFit/>
          </a:bodyPr>
          <a:lstStyle/>
          <a:p>
            <a:r>
              <a:rPr lang="en-US" sz="2400" dirty="0" smtClean="0"/>
              <a:t>Magazine Subscription</a:t>
            </a:r>
            <a:endParaRPr lang="en-US" sz="2400" dirty="0"/>
          </a:p>
        </p:txBody>
      </p:sp>
      <p:sp>
        <p:nvSpPr>
          <p:cNvPr id="8" name="TextBox 7"/>
          <p:cNvSpPr txBox="1"/>
          <p:nvPr/>
        </p:nvSpPr>
        <p:spPr>
          <a:xfrm>
            <a:off x="923108" y="661852"/>
            <a:ext cx="3135085" cy="461665"/>
          </a:xfrm>
          <a:prstGeom prst="rect">
            <a:avLst/>
          </a:prstGeom>
          <a:noFill/>
        </p:spPr>
        <p:txBody>
          <a:bodyPr wrap="square" rtlCol="0">
            <a:spAutoFit/>
          </a:bodyPr>
          <a:lstStyle/>
          <a:p>
            <a:r>
              <a:rPr lang="en-US" sz="2400" dirty="0" smtClean="0"/>
              <a:t>All Beauty Data</a:t>
            </a:r>
            <a:endParaRPr lang="en-US" sz="2400" dirty="0"/>
          </a:p>
        </p:txBody>
      </p:sp>
      <p:pic>
        <p:nvPicPr>
          <p:cNvPr id="10" name="Picture 9" descr="amazon customer.PNG"/>
          <p:cNvPicPr>
            <a:picLocks noChangeAspect="1"/>
          </p:cNvPicPr>
          <p:nvPr/>
        </p:nvPicPr>
        <p:blipFill>
          <a:blip r:embed="rId2"/>
          <a:stretch>
            <a:fillRect/>
          </a:stretch>
        </p:blipFill>
        <p:spPr>
          <a:xfrm>
            <a:off x="0" y="1152350"/>
            <a:ext cx="5811061" cy="4948003"/>
          </a:xfrm>
          <a:prstGeom prst="rect">
            <a:avLst/>
          </a:prstGeom>
        </p:spPr>
      </p:pic>
      <p:cxnSp>
        <p:nvCxnSpPr>
          <p:cNvPr id="11" name="Straight Connector 10"/>
          <p:cNvCxnSpPr/>
          <p:nvPr/>
        </p:nvCxnSpPr>
        <p:spPr>
          <a:xfrm rot="16200000" flipH="1">
            <a:off x="3006689" y="3999466"/>
            <a:ext cx="5717066" cy="1"/>
          </a:xfrm>
          <a:prstGeom prst="line">
            <a:avLst/>
          </a:prstGeom>
          <a:ln>
            <a:solidFill>
              <a:schemeClr val="tx1"/>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2" name="Picture 11" descr="top customer.PNG"/>
          <p:cNvPicPr>
            <a:picLocks noChangeAspect="1"/>
          </p:cNvPicPr>
          <p:nvPr/>
        </p:nvPicPr>
        <p:blipFill>
          <a:blip r:embed="rId3"/>
          <a:stretch>
            <a:fillRect/>
          </a:stretch>
        </p:blipFill>
        <p:spPr>
          <a:xfrm>
            <a:off x="5912358" y="1097282"/>
            <a:ext cx="6279642" cy="5167512"/>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485F216-2127-4926-8C70-DFF6D5B538B0}"/>
              </a:ext>
            </a:extLst>
          </p:cNvPr>
          <p:cNvSpPr>
            <a:spLocks noGrp="1"/>
          </p:cNvSpPr>
          <p:nvPr>
            <p:ph type="title"/>
          </p:nvPr>
        </p:nvSpPr>
        <p:spPr>
          <a:xfrm>
            <a:off x="0" y="0"/>
            <a:ext cx="12192000" cy="1291771"/>
          </a:xfrm>
        </p:spPr>
        <p:txBody>
          <a:bodyPr>
            <a:normAutofit fontScale="90000"/>
          </a:bodyPr>
          <a:lstStyle/>
          <a:p>
            <a:r>
              <a:rPr lang="en-US" sz="4000" dirty="0">
                <a:solidFill>
                  <a:schemeClr val="bg1"/>
                </a:solidFill>
                <a:latin typeface="Times New Roman" panose="02020603050405020304" pitchFamily="18" charset="0"/>
                <a:cs typeface="Times New Roman" panose="02020603050405020304" pitchFamily="18" charset="0"/>
              </a:rPr>
              <a:t>EXPLORATORY DATA  ANALYSIS </a:t>
            </a:r>
            <a:r>
              <a:rPr lang="en-US" sz="3600" dirty="0">
                <a:solidFill>
                  <a:srgbClr val="DFEB33"/>
                </a:solidFill>
                <a:latin typeface="Times New Roman" panose="02020603050405020304" pitchFamily="18" charset="0"/>
                <a:cs typeface="Times New Roman" panose="02020603050405020304" pitchFamily="18" charset="0"/>
              </a:rPr>
              <a:t/>
            </a:r>
            <a:br>
              <a:rPr lang="en-US" sz="3600" dirty="0">
                <a:solidFill>
                  <a:srgbClr val="DFEB33"/>
                </a:solidFill>
                <a:latin typeface="Times New Roman" panose="02020603050405020304" pitchFamily="18" charset="0"/>
                <a:cs typeface="Times New Roman" panose="02020603050405020304" pitchFamily="18" charset="0"/>
              </a:rPr>
            </a:br>
            <a:endParaRPr lang="en-IN" dirty="0"/>
          </a:p>
        </p:txBody>
      </p:sp>
      <p:sp>
        <p:nvSpPr>
          <p:cNvPr id="4" name="TextBox 3"/>
          <p:cNvSpPr txBox="1"/>
          <p:nvPr/>
        </p:nvSpPr>
        <p:spPr>
          <a:xfrm>
            <a:off x="0" y="1214846"/>
            <a:ext cx="3135085" cy="461665"/>
          </a:xfrm>
          <a:prstGeom prst="rect">
            <a:avLst/>
          </a:prstGeom>
          <a:noFill/>
        </p:spPr>
        <p:txBody>
          <a:bodyPr wrap="square" rtlCol="0">
            <a:spAutoFit/>
          </a:bodyPr>
          <a:lstStyle/>
          <a:p>
            <a:r>
              <a:rPr lang="en-US" sz="2400" dirty="0" smtClean="0"/>
              <a:t>All Beauty Data</a:t>
            </a:r>
            <a:endParaRPr lang="en-US" sz="2400" dirty="0"/>
          </a:p>
        </p:txBody>
      </p:sp>
      <p:sp>
        <p:nvSpPr>
          <p:cNvPr id="5" name="TextBox 4"/>
          <p:cNvSpPr txBox="1"/>
          <p:nvPr/>
        </p:nvSpPr>
        <p:spPr>
          <a:xfrm>
            <a:off x="7694023" y="1123405"/>
            <a:ext cx="4206240" cy="461665"/>
          </a:xfrm>
          <a:prstGeom prst="rect">
            <a:avLst/>
          </a:prstGeom>
          <a:noFill/>
        </p:spPr>
        <p:txBody>
          <a:bodyPr wrap="square" rtlCol="0">
            <a:spAutoFit/>
          </a:bodyPr>
          <a:lstStyle/>
          <a:p>
            <a:r>
              <a:rPr lang="en-US" sz="2400" dirty="0" smtClean="0"/>
              <a:t>Magazine Subscription</a:t>
            </a:r>
            <a:endParaRPr lang="en-US" sz="2400" dirty="0"/>
          </a:p>
        </p:txBody>
      </p:sp>
      <p:sp>
        <p:nvSpPr>
          <p:cNvPr id="6" name="Rectangle 5"/>
          <p:cNvSpPr/>
          <p:nvPr/>
        </p:nvSpPr>
        <p:spPr>
          <a:xfrm>
            <a:off x="2814620" y="670951"/>
            <a:ext cx="6407267" cy="430887"/>
          </a:xfrm>
          <a:prstGeom prst="rect">
            <a:avLst/>
          </a:prstGeom>
        </p:spPr>
        <p:txBody>
          <a:bodyPr wrap="none">
            <a:spAutoFit/>
          </a:bodyPr>
          <a:lstStyle/>
          <a:p>
            <a:r>
              <a:rPr lang="en-US" sz="2200" b="1" dirty="0" smtClean="0">
                <a:solidFill>
                  <a:schemeClr val="tx2">
                    <a:lumMod val="75000"/>
                  </a:schemeClr>
                </a:solidFill>
                <a:effectLst>
                  <a:outerShdw blurRad="38100" dist="38100" dir="2700000" algn="tl">
                    <a:srgbClr val="000000">
                      <a:alpha val="43137"/>
                    </a:srgbClr>
                  </a:outerShdw>
                </a:effectLst>
              </a:rPr>
              <a:t>Average rating of the top 10 identified brands</a:t>
            </a:r>
            <a:endParaRPr lang="en-US" sz="2200" b="1" dirty="0">
              <a:solidFill>
                <a:schemeClr val="tx2">
                  <a:lumMod val="75000"/>
                </a:schemeClr>
              </a:solidFill>
              <a:effectLst>
                <a:outerShdw blurRad="38100" dist="38100" dir="2700000" algn="tl">
                  <a:srgbClr val="000000">
                    <a:alpha val="43137"/>
                  </a:srgbClr>
                </a:outerShdw>
              </a:effectLst>
            </a:endParaRPr>
          </a:p>
        </p:txBody>
      </p:sp>
      <p:pic>
        <p:nvPicPr>
          <p:cNvPr id="9" name="Picture 8" descr="avg.PNG"/>
          <p:cNvPicPr>
            <a:picLocks noChangeAspect="1"/>
          </p:cNvPicPr>
          <p:nvPr/>
        </p:nvPicPr>
        <p:blipFill>
          <a:blip r:embed="rId2"/>
          <a:stretch>
            <a:fillRect/>
          </a:stretch>
        </p:blipFill>
        <p:spPr>
          <a:xfrm>
            <a:off x="2" y="1656099"/>
            <a:ext cx="5982788" cy="4614072"/>
          </a:xfrm>
          <a:prstGeom prst="rect">
            <a:avLst/>
          </a:prstGeom>
        </p:spPr>
      </p:pic>
      <p:pic>
        <p:nvPicPr>
          <p:cNvPr id="10" name="Picture 9" descr="avg rating22.PNG"/>
          <p:cNvPicPr>
            <a:picLocks noChangeAspect="1"/>
          </p:cNvPicPr>
          <p:nvPr/>
        </p:nvPicPr>
        <p:blipFill>
          <a:blip r:embed="rId3"/>
          <a:stretch>
            <a:fillRect/>
          </a:stretch>
        </p:blipFill>
        <p:spPr>
          <a:xfrm>
            <a:off x="6050106" y="1548244"/>
            <a:ext cx="6141894" cy="4812215"/>
          </a:xfrm>
          <a:prstGeom prst="rect">
            <a:avLst/>
          </a:prstGeom>
        </p:spPr>
      </p:pic>
      <p:cxnSp>
        <p:nvCxnSpPr>
          <p:cNvPr id="12" name="Straight Connector 11"/>
          <p:cNvCxnSpPr/>
          <p:nvPr/>
        </p:nvCxnSpPr>
        <p:spPr>
          <a:xfrm rot="16200000" flipH="1">
            <a:off x="3127712" y="3999466"/>
            <a:ext cx="5717066" cy="1"/>
          </a:xfrm>
          <a:prstGeom prst="line">
            <a:avLst/>
          </a:prstGeom>
          <a:ln>
            <a:solidFill>
              <a:schemeClr val="tx1"/>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 y="-26126"/>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485F216-2127-4926-8C70-DFF6D5B538B0}"/>
              </a:ext>
            </a:extLst>
          </p:cNvPr>
          <p:cNvSpPr>
            <a:spLocks noGrp="1"/>
          </p:cNvSpPr>
          <p:nvPr>
            <p:ph type="title"/>
          </p:nvPr>
        </p:nvSpPr>
        <p:spPr>
          <a:xfrm>
            <a:off x="0" y="0"/>
            <a:ext cx="12192000" cy="1291771"/>
          </a:xfrm>
        </p:spPr>
        <p:txBody>
          <a:bodyPr>
            <a:normAutofit fontScale="90000"/>
          </a:bodyPr>
          <a:lstStyle/>
          <a:p>
            <a:r>
              <a:rPr lang="en-US" sz="4000" dirty="0">
                <a:solidFill>
                  <a:schemeClr val="bg1"/>
                </a:solidFill>
                <a:latin typeface="Times New Roman" panose="02020603050405020304" pitchFamily="18" charset="0"/>
                <a:cs typeface="Times New Roman" panose="02020603050405020304" pitchFamily="18" charset="0"/>
              </a:rPr>
              <a:t>EXPLORATORY DATA  ANALYSIS </a:t>
            </a:r>
            <a:r>
              <a:rPr lang="en-US" sz="3600" dirty="0">
                <a:solidFill>
                  <a:srgbClr val="DFEB33"/>
                </a:solidFill>
                <a:latin typeface="Times New Roman" panose="02020603050405020304" pitchFamily="18" charset="0"/>
                <a:cs typeface="Times New Roman" panose="02020603050405020304" pitchFamily="18" charset="0"/>
              </a:rPr>
              <a:t/>
            </a:r>
            <a:br>
              <a:rPr lang="en-US" sz="3600" dirty="0">
                <a:solidFill>
                  <a:srgbClr val="DFEB33"/>
                </a:solidFill>
                <a:latin typeface="Times New Roman" panose="02020603050405020304" pitchFamily="18" charset="0"/>
                <a:cs typeface="Times New Roman" panose="02020603050405020304" pitchFamily="18" charset="0"/>
              </a:rPr>
            </a:br>
            <a:endParaRPr lang="en-IN" dirty="0"/>
          </a:p>
        </p:txBody>
      </p:sp>
      <p:sp>
        <p:nvSpPr>
          <p:cNvPr id="3" name="TextBox 2"/>
          <p:cNvSpPr txBox="1"/>
          <p:nvPr/>
        </p:nvSpPr>
        <p:spPr>
          <a:xfrm>
            <a:off x="1985553" y="679269"/>
            <a:ext cx="7759337" cy="461665"/>
          </a:xfrm>
          <a:prstGeom prst="rect">
            <a:avLst/>
          </a:prstGeom>
          <a:noFill/>
        </p:spPr>
        <p:txBody>
          <a:bodyPr wrap="square" rtlCol="0">
            <a:spAutoFit/>
          </a:bodyPr>
          <a:lstStyle/>
          <a:p>
            <a:pPr algn="ctr"/>
            <a:r>
              <a:rPr lang="en-US" sz="2400" b="1" dirty="0" smtClean="0">
                <a:solidFill>
                  <a:schemeClr val="tx2">
                    <a:lumMod val="75000"/>
                  </a:schemeClr>
                </a:solidFill>
                <a:effectLst>
                  <a:outerShdw blurRad="38100" dist="38100" dir="2700000" algn="tl">
                    <a:srgbClr val="000000">
                      <a:alpha val="43137"/>
                    </a:srgbClr>
                  </a:outerShdw>
                </a:effectLst>
              </a:rPr>
              <a:t>Count of review of top 10 brands over the months</a:t>
            </a:r>
            <a:endParaRPr lang="en-US" sz="2400" dirty="0">
              <a:solidFill>
                <a:schemeClr val="tx2">
                  <a:lumMod val="75000"/>
                </a:schemeClr>
              </a:solidFill>
            </a:endParaRPr>
          </a:p>
        </p:txBody>
      </p:sp>
      <p:sp>
        <p:nvSpPr>
          <p:cNvPr id="4" name="TextBox 3"/>
          <p:cNvSpPr txBox="1"/>
          <p:nvPr/>
        </p:nvSpPr>
        <p:spPr>
          <a:xfrm>
            <a:off x="9993085" y="4663440"/>
            <a:ext cx="2146663" cy="830997"/>
          </a:xfrm>
          <a:prstGeom prst="rect">
            <a:avLst/>
          </a:prstGeom>
          <a:noFill/>
        </p:spPr>
        <p:txBody>
          <a:bodyPr wrap="square" rtlCol="0">
            <a:spAutoFit/>
          </a:bodyPr>
          <a:lstStyle/>
          <a:p>
            <a:r>
              <a:rPr lang="en-US" sz="2400" dirty="0" smtClean="0"/>
              <a:t>All Beauty Data</a:t>
            </a:r>
            <a:endParaRPr lang="en-US" sz="2400" dirty="0"/>
          </a:p>
        </p:txBody>
      </p:sp>
      <p:sp>
        <p:nvSpPr>
          <p:cNvPr id="5" name="TextBox 4"/>
          <p:cNvSpPr txBox="1"/>
          <p:nvPr/>
        </p:nvSpPr>
        <p:spPr>
          <a:xfrm>
            <a:off x="0" y="1567542"/>
            <a:ext cx="2586446" cy="830997"/>
          </a:xfrm>
          <a:prstGeom prst="rect">
            <a:avLst/>
          </a:prstGeom>
          <a:noFill/>
        </p:spPr>
        <p:txBody>
          <a:bodyPr wrap="square" rtlCol="0">
            <a:spAutoFit/>
          </a:bodyPr>
          <a:lstStyle/>
          <a:p>
            <a:r>
              <a:rPr lang="en-US" sz="2400" dirty="0" smtClean="0"/>
              <a:t>Magazine Subscription</a:t>
            </a:r>
            <a:endParaRPr lang="en-US" sz="2400" dirty="0"/>
          </a:p>
        </p:txBody>
      </p:sp>
      <p:pic>
        <p:nvPicPr>
          <p:cNvPr id="10" name="Picture 9" descr="over time.PNG"/>
          <p:cNvPicPr>
            <a:picLocks noChangeAspect="1"/>
          </p:cNvPicPr>
          <p:nvPr/>
        </p:nvPicPr>
        <p:blipFill>
          <a:blip r:embed="rId2"/>
          <a:stretch>
            <a:fillRect/>
          </a:stretch>
        </p:blipFill>
        <p:spPr>
          <a:xfrm>
            <a:off x="0" y="4259559"/>
            <a:ext cx="9875520" cy="2376372"/>
          </a:xfrm>
          <a:prstGeom prst="rect">
            <a:avLst/>
          </a:prstGeom>
        </p:spPr>
      </p:pic>
      <p:pic>
        <p:nvPicPr>
          <p:cNvPr id="9" name="Picture 8" descr="top 10 over month 2.PNG"/>
          <p:cNvPicPr>
            <a:picLocks noChangeAspect="1"/>
          </p:cNvPicPr>
          <p:nvPr/>
        </p:nvPicPr>
        <p:blipFill>
          <a:blip r:embed="rId3"/>
          <a:stretch>
            <a:fillRect/>
          </a:stretch>
        </p:blipFill>
        <p:spPr>
          <a:xfrm>
            <a:off x="1703933" y="1188718"/>
            <a:ext cx="10488067" cy="2810467"/>
          </a:xfrm>
          <a:prstGeom prst="rect">
            <a:avLst/>
          </a:prstGeom>
        </p:spPr>
      </p:pic>
      <p:cxnSp>
        <p:nvCxnSpPr>
          <p:cNvPr id="12" name="Straight Connector 11"/>
          <p:cNvCxnSpPr/>
          <p:nvPr/>
        </p:nvCxnSpPr>
        <p:spPr>
          <a:xfrm flipV="1">
            <a:off x="0" y="3735977"/>
            <a:ext cx="12192000" cy="13063"/>
          </a:xfrm>
          <a:prstGeom prst="line">
            <a:avLst/>
          </a:prstGeom>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0" y="39189"/>
            <a:ext cx="12192000" cy="125403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2"/>
          <a:srcRect/>
          <a:stretch>
            <a:fillRect/>
          </a:stretch>
        </p:blipFill>
        <p:spPr bwMode="auto">
          <a:xfrm>
            <a:off x="-1" y="1200150"/>
            <a:ext cx="12030891" cy="5657850"/>
          </a:xfrm>
          <a:prstGeom prst="rect">
            <a:avLst/>
          </a:prstGeom>
          <a:noFill/>
          <a:ln w="9525">
            <a:noFill/>
            <a:miter lim="800000"/>
            <a:headEnd/>
            <a:tailEnd/>
          </a:ln>
          <a:effectLst/>
        </p:spPr>
      </p:pic>
      <p:sp>
        <p:nvSpPr>
          <p:cNvPr id="5" name="Rectangle 4"/>
          <p:cNvSpPr/>
          <p:nvPr/>
        </p:nvSpPr>
        <p:spPr>
          <a:xfrm>
            <a:off x="5004483" y="65310"/>
            <a:ext cx="3917448" cy="707886"/>
          </a:xfrm>
          <a:prstGeom prst="rect">
            <a:avLst/>
          </a:prstGeom>
        </p:spPr>
        <p:txBody>
          <a:bodyPr wrap="square">
            <a:spAutoFit/>
          </a:bodyPr>
          <a:lstStyle/>
          <a:p>
            <a:r>
              <a:rPr lang="en-US" sz="4000" b="1" dirty="0" smtClean="0">
                <a:solidFill>
                  <a:schemeClr val="tx2">
                    <a:lumMod val="75000"/>
                  </a:schemeClr>
                </a:solidFill>
                <a:effectLst>
                  <a:outerShdw blurRad="38100" dist="38100" dir="2700000" algn="tl">
                    <a:srgbClr val="000000">
                      <a:alpha val="43137"/>
                    </a:srgbClr>
                  </a:outerShdw>
                </a:effectLst>
              </a:rPr>
              <a:t>Dashboard</a:t>
            </a:r>
            <a:endParaRPr lang="en-US" sz="4000" b="1" dirty="0">
              <a:solidFill>
                <a:schemeClr val="tx2">
                  <a:lumMod val="75000"/>
                </a:schemeClr>
              </a:solidFill>
              <a:effectLst>
                <a:outerShdw blurRad="38100" dist="38100" dir="2700000" algn="tl">
                  <a:srgbClr val="000000">
                    <a:alpha val="43137"/>
                  </a:srgbClr>
                </a:outerShdw>
              </a:effectLst>
            </a:endParaRPr>
          </a:p>
        </p:txBody>
      </p:sp>
      <p:sp>
        <p:nvSpPr>
          <p:cNvPr id="6" name="TextBox 5"/>
          <p:cNvSpPr txBox="1"/>
          <p:nvPr/>
        </p:nvSpPr>
        <p:spPr>
          <a:xfrm>
            <a:off x="718453" y="418010"/>
            <a:ext cx="2312126" cy="369332"/>
          </a:xfrm>
          <a:prstGeom prst="rect">
            <a:avLst/>
          </a:prstGeom>
          <a:noFill/>
        </p:spPr>
        <p:txBody>
          <a:bodyPr wrap="square" rtlCol="0">
            <a:spAutoFit/>
          </a:bodyPr>
          <a:lstStyle/>
          <a:p>
            <a:r>
              <a:rPr lang="en-US" b="1" dirty="0" smtClean="0"/>
              <a:t>All Beauty</a:t>
            </a:r>
            <a:endParaRPr lang="en-US" b="1" dirty="0"/>
          </a:p>
        </p:txBody>
      </p:sp>
      <p:sp>
        <p:nvSpPr>
          <p:cNvPr id="7" name="TextBox 6"/>
          <p:cNvSpPr txBox="1"/>
          <p:nvPr/>
        </p:nvSpPr>
        <p:spPr>
          <a:xfrm>
            <a:off x="0" y="842555"/>
            <a:ext cx="2834640" cy="369332"/>
          </a:xfrm>
          <a:prstGeom prst="rect">
            <a:avLst/>
          </a:prstGeom>
          <a:noFill/>
        </p:spPr>
        <p:txBody>
          <a:bodyPr wrap="square" rtlCol="0">
            <a:spAutoFit/>
          </a:bodyPr>
          <a:lstStyle/>
          <a:p>
            <a:r>
              <a:rPr lang="en-US" b="1" dirty="0" smtClean="0"/>
              <a:t>Magazine Subscription</a:t>
            </a:r>
            <a:endParaRPr lang="en-US" b="1" dirty="0"/>
          </a:p>
        </p:txBody>
      </p:sp>
      <p:sp>
        <p:nvSpPr>
          <p:cNvPr id="8" name="Right Arrow 7"/>
          <p:cNvSpPr/>
          <p:nvPr/>
        </p:nvSpPr>
        <p:spPr>
          <a:xfrm>
            <a:off x="2625646" y="522514"/>
            <a:ext cx="470263" cy="1763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2704011" y="940526"/>
            <a:ext cx="470263" cy="1763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317966" y="404950"/>
            <a:ext cx="1384664" cy="369332"/>
          </a:xfrm>
          <a:prstGeom prst="rect">
            <a:avLst/>
          </a:prstGeom>
          <a:noFill/>
        </p:spPr>
        <p:txBody>
          <a:bodyPr wrap="square" rtlCol="0">
            <a:spAutoFit/>
          </a:bodyPr>
          <a:lstStyle/>
          <a:p>
            <a:r>
              <a:rPr lang="en-US" dirty="0" smtClean="0">
                <a:hlinkClick r:id="rId3"/>
              </a:rPr>
              <a:t>Click here</a:t>
            </a:r>
            <a:endParaRPr lang="en-US" dirty="0"/>
          </a:p>
        </p:txBody>
      </p:sp>
      <p:sp>
        <p:nvSpPr>
          <p:cNvPr id="12" name="TextBox 11"/>
          <p:cNvSpPr txBox="1"/>
          <p:nvPr/>
        </p:nvSpPr>
        <p:spPr>
          <a:xfrm>
            <a:off x="3378928" y="818607"/>
            <a:ext cx="1384664" cy="369332"/>
          </a:xfrm>
          <a:prstGeom prst="rect">
            <a:avLst/>
          </a:prstGeom>
          <a:noFill/>
        </p:spPr>
        <p:txBody>
          <a:bodyPr wrap="square" rtlCol="0">
            <a:spAutoFit/>
          </a:bodyPr>
          <a:lstStyle/>
          <a:p>
            <a:r>
              <a:rPr lang="en-US" dirty="0" smtClean="0">
                <a:hlinkClick r:id="rId4"/>
              </a:rPr>
              <a:t>Click here</a:t>
            </a:r>
            <a:endParaRPr lang="en-US" dirty="0"/>
          </a:p>
        </p:txBody>
      </p:sp>
      <p:pic>
        <p:nvPicPr>
          <p:cNvPr id="13" name="Picture 12" descr="download.png"/>
          <p:cNvPicPr>
            <a:picLocks noChangeAspect="1"/>
          </p:cNvPicPr>
          <p:nvPr/>
        </p:nvPicPr>
        <p:blipFill>
          <a:blip r:embed="rId5"/>
          <a:stretch>
            <a:fillRect/>
          </a:stretch>
        </p:blipFill>
        <p:spPr>
          <a:xfrm>
            <a:off x="9313817" y="52252"/>
            <a:ext cx="2838994" cy="1175657"/>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7276011" y="3487784"/>
            <a:ext cx="3931920" cy="496388"/>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reflection blurRad="6350" stA="50000" endA="3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04949" y="3592286"/>
            <a:ext cx="2873828" cy="45720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0" y="1410789"/>
            <a:ext cx="1188720" cy="45720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3CAFAAC-6978-48CC-BC79-21DB65A50409}"/>
              </a:ext>
            </a:extLst>
          </p:cNvPr>
          <p:cNvSpPr>
            <a:spLocks noGrp="1"/>
          </p:cNvSpPr>
          <p:nvPr>
            <p:ph type="title"/>
          </p:nvPr>
        </p:nvSpPr>
        <p:spPr>
          <a:xfrm>
            <a:off x="1" y="209009"/>
            <a:ext cx="11939450" cy="666205"/>
          </a:xfrm>
        </p:spPr>
        <p:txBody>
          <a:bodyPr>
            <a:normAutofit fontScale="90000"/>
          </a:bodyPr>
          <a:lstStyle/>
          <a:p>
            <a:r>
              <a:rPr lang="en-US" dirty="0">
                <a:solidFill>
                  <a:schemeClr val="bg1"/>
                </a:solidFill>
                <a:latin typeface="Times New Roman" panose="02020603050405020304" pitchFamily="18" charset="0"/>
                <a:cs typeface="Times New Roman" panose="02020603050405020304" pitchFamily="18" charset="0"/>
              </a:rPr>
              <a:t>TEXT CLASSIFICATION</a:t>
            </a:r>
            <a:r>
              <a:rPr lang="en-US" sz="3600" dirty="0">
                <a:solidFill>
                  <a:srgbClr val="00B0F0"/>
                </a:solidFill>
                <a:latin typeface="Times New Roman" panose="02020603050405020304" pitchFamily="18" charset="0"/>
                <a:cs typeface="Times New Roman" panose="02020603050405020304" pitchFamily="18" charset="0"/>
              </a:rPr>
              <a:t/>
            </a:r>
            <a:br>
              <a:rPr lang="en-US" sz="3600" dirty="0">
                <a:solidFill>
                  <a:srgbClr val="00B0F0"/>
                </a:solidFill>
                <a:latin typeface="Times New Roman" panose="02020603050405020304" pitchFamily="18" charset="0"/>
                <a:cs typeface="Times New Roman" panose="02020603050405020304" pitchFamily="18" charset="0"/>
              </a:rPr>
            </a:br>
            <a:endParaRPr lang="en-IN" dirty="0">
              <a:solidFill>
                <a:srgbClr val="00B0F0"/>
              </a:solidFill>
            </a:endParaRPr>
          </a:p>
        </p:txBody>
      </p:sp>
      <p:sp>
        <p:nvSpPr>
          <p:cNvPr id="5" name="Rectangle 4"/>
          <p:cNvSpPr/>
          <p:nvPr/>
        </p:nvSpPr>
        <p:spPr>
          <a:xfrm>
            <a:off x="0" y="665588"/>
            <a:ext cx="12192001" cy="646331"/>
          </a:xfrm>
          <a:prstGeom prst="rect">
            <a:avLst/>
          </a:prstGeom>
        </p:spPr>
        <p:txBody>
          <a:bodyPr wrap="square">
            <a:spAutoFit/>
          </a:bodyPr>
          <a:lstStyle/>
          <a:p>
            <a:pPr algn="just"/>
            <a:r>
              <a:rPr lang="en-US" b="1" dirty="0" smtClean="0"/>
              <a:t>Amazon reviews can be classified into positive, negative, or neutral sentiments based on the overall tone of the review. This can help businesses to understand how their customers feel about their products and identify areas for improvement.</a:t>
            </a:r>
            <a:endParaRPr lang="en-US" b="1" dirty="0"/>
          </a:p>
        </p:txBody>
      </p:sp>
      <p:sp>
        <p:nvSpPr>
          <p:cNvPr id="6" name="Rectangle 5"/>
          <p:cNvSpPr/>
          <p:nvPr/>
        </p:nvSpPr>
        <p:spPr>
          <a:xfrm>
            <a:off x="0" y="1884853"/>
            <a:ext cx="9744892" cy="1569660"/>
          </a:xfrm>
          <a:prstGeom prst="rect">
            <a:avLst/>
          </a:prstGeom>
        </p:spPr>
        <p:txBody>
          <a:bodyPr wrap="square">
            <a:spAutoFit/>
          </a:bodyPr>
          <a:lstStyle/>
          <a:p>
            <a:r>
              <a:rPr lang="en-US" sz="2400" b="1" dirty="0" smtClean="0"/>
              <a:t>CVMNB--&gt;CountVectorizer with Multinomial Naive Bayes</a:t>
            </a:r>
          </a:p>
          <a:p>
            <a:r>
              <a:rPr lang="en-US" sz="2400" b="1" dirty="0" smtClean="0"/>
              <a:t>TFIDMNB--&gt;TfidfVectorizer with Multinomial Naive Bayes</a:t>
            </a:r>
          </a:p>
          <a:p>
            <a:r>
              <a:rPr lang="en-US" sz="2400" b="1" dirty="0" smtClean="0"/>
              <a:t>CVLR--&gt;CountVectorizer with Logistic Regression</a:t>
            </a:r>
          </a:p>
          <a:p>
            <a:r>
              <a:rPr lang="en-US" sz="2400" b="1" dirty="0" smtClean="0"/>
              <a:t>TFIDLR--&gt;TfidfVectorizer with Logistic Regression</a:t>
            </a:r>
            <a:endParaRPr lang="en-US" sz="2400" b="1" dirty="0"/>
          </a:p>
        </p:txBody>
      </p:sp>
      <p:sp>
        <p:nvSpPr>
          <p:cNvPr id="7" name="TextBox 6"/>
          <p:cNvSpPr txBox="1"/>
          <p:nvPr/>
        </p:nvSpPr>
        <p:spPr>
          <a:xfrm>
            <a:off x="0" y="1410789"/>
            <a:ext cx="1267097" cy="461665"/>
          </a:xfrm>
          <a:prstGeom prst="rect">
            <a:avLst/>
          </a:prstGeom>
          <a:noFill/>
          <a:ln>
            <a:noFill/>
          </a:ln>
        </p:spPr>
        <p:txBody>
          <a:bodyPr wrap="square" rtlCol="0">
            <a:spAutoFit/>
          </a:bodyPr>
          <a:lstStyle/>
          <a:p>
            <a:r>
              <a:rPr lang="en-US" sz="2400" dirty="0" smtClean="0">
                <a:solidFill>
                  <a:schemeClr val="bg1"/>
                </a:solidFill>
              </a:rPr>
              <a:t>Models</a:t>
            </a:r>
            <a:endParaRPr lang="en-US" sz="2400" dirty="0">
              <a:solidFill>
                <a:schemeClr val="bg1"/>
              </a:solidFill>
            </a:endParaRPr>
          </a:p>
        </p:txBody>
      </p:sp>
      <p:graphicFrame>
        <p:nvGraphicFramePr>
          <p:cNvPr id="8" name="Table 7"/>
          <p:cNvGraphicFramePr>
            <a:graphicFrameLocks noGrp="1"/>
          </p:cNvGraphicFramePr>
          <p:nvPr/>
        </p:nvGraphicFramePr>
        <p:xfrm>
          <a:off x="203203" y="4095330"/>
          <a:ext cx="4329608" cy="2161602"/>
        </p:xfrm>
        <a:graphic>
          <a:graphicData uri="http://schemas.openxmlformats.org/drawingml/2006/table">
            <a:tbl>
              <a:tblPr>
                <a:tableStyleId>{69C7853C-536D-4A76-A0AE-DD22124D55A5}</a:tableStyleId>
              </a:tblPr>
              <a:tblGrid>
                <a:gridCol w="395758"/>
                <a:gridCol w="1230662"/>
                <a:gridCol w="1514660"/>
                <a:gridCol w="1188528"/>
              </a:tblGrid>
              <a:tr h="491364">
                <a:tc>
                  <a:txBody>
                    <a:bodyPr/>
                    <a:lstStyle/>
                    <a:p>
                      <a:pPr algn="r" fontAlgn="ctr"/>
                      <a:endParaRPr lang="en-US" b="1" dirty="0">
                        <a:solidFill>
                          <a:schemeClr val="tx1"/>
                        </a:solidFill>
                      </a:endParaRPr>
                    </a:p>
                  </a:txBody>
                  <a:tcPr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dirty="0" smtClean="0"/>
                        <a:t>Model</a:t>
                      </a:r>
                    </a:p>
                    <a:p>
                      <a:pPr algn="ctr" fontAlgn="ctr"/>
                      <a:endParaRPr lang="en-US" b="1" dirty="0">
                        <a:solidFill>
                          <a:schemeClr val="tx1"/>
                        </a:solidFill>
                      </a:endParaRPr>
                    </a:p>
                  </a:txBody>
                  <a:tcPr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dirty="0" smtClean="0"/>
                        <a:t>Accuracy</a:t>
                      </a:r>
                    </a:p>
                    <a:p>
                      <a:pPr algn="ctr" fontAlgn="ctr"/>
                      <a:endParaRPr lang="en-US" b="1"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F1-Score</a:t>
                      </a:r>
                    </a:p>
                    <a:p>
                      <a:pPr algn="ctr"/>
                      <a:endParaRPr lang="en-US" dirty="0">
                        <a:solidFill>
                          <a:schemeClr val="tx1"/>
                        </a:solidFill>
                      </a:endParaRPr>
                    </a:p>
                  </a:txBody>
                  <a:tcPr/>
                </a:tc>
              </a:tr>
              <a:tr h="385254">
                <a:tc>
                  <a:txBody>
                    <a:bodyPr/>
                    <a:lstStyle/>
                    <a:p>
                      <a:pPr algn="r" fontAlgn="ctr"/>
                      <a:r>
                        <a:rPr lang="en-US" dirty="0"/>
                        <a:t>0</a:t>
                      </a:r>
                      <a:endParaRPr lang="en-US" b="1" dirty="0">
                        <a:solidFill>
                          <a:schemeClr val="tx1"/>
                        </a:solidFill>
                      </a:endParaRPr>
                    </a:p>
                  </a:txBody>
                  <a:tcPr anchor="ctr"/>
                </a:tc>
                <a:tc>
                  <a:txBody>
                    <a:bodyPr/>
                    <a:lstStyle/>
                    <a:p>
                      <a:pPr algn="r" fontAlgn="ctr"/>
                      <a:r>
                        <a:rPr lang="en-US" dirty="0"/>
                        <a:t>CVMNB</a:t>
                      </a:r>
                      <a:endParaRPr lang="en-US" dirty="0">
                        <a:solidFill>
                          <a:schemeClr val="tx1"/>
                        </a:solidFill>
                      </a:endParaRPr>
                    </a:p>
                  </a:txBody>
                  <a:tcPr anchor="ctr"/>
                </a:tc>
                <a:tc>
                  <a:txBody>
                    <a:bodyPr/>
                    <a:lstStyle/>
                    <a:p>
                      <a:pPr algn="r" fontAlgn="ctr"/>
                      <a:r>
                        <a:rPr lang="en-US"/>
                        <a:t>84.24</a:t>
                      </a:r>
                      <a:endParaRPr lang="en-US">
                        <a:solidFill>
                          <a:schemeClr val="tx1"/>
                        </a:solidFill>
                      </a:endParaRPr>
                    </a:p>
                  </a:txBody>
                  <a:tcPr anchor="ctr"/>
                </a:tc>
                <a:tc>
                  <a:txBody>
                    <a:bodyPr/>
                    <a:lstStyle/>
                    <a:p>
                      <a:pPr algn="r" fontAlgn="ctr"/>
                      <a:r>
                        <a:rPr lang="en-US" dirty="0"/>
                        <a:t>84.34</a:t>
                      </a:r>
                      <a:endParaRPr lang="en-US" dirty="0">
                        <a:solidFill>
                          <a:schemeClr val="tx1"/>
                        </a:solidFill>
                      </a:endParaRPr>
                    </a:p>
                  </a:txBody>
                  <a:tcPr anchor="ctr"/>
                </a:tc>
              </a:tr>
              <a:tr h="385254">
                <a:tc>
                  <a:txBody>
                    <a:bodyPr/>
                    <a:lstStyle/>
                    <a:p>
                      <a:pPr algn="r" fontAlgn="ctr"/>
                      <a:r>
                        <a:rPr lang="en-US" dirty="0"/>
                        <a:t>1</a:t>
                      </a:r>
                      <a:endParaRPr lang="en-US" b="1" dirty="0">
                        <a:solidFill>
                          <a:schemeClr val="tx1"/>
                        </a:solidFill>
                      </a:endParaRPr>
                    </a:p>
                  </a:txBody>
                  <a:tcPr anchor="ctr"/>
                </a:tc>
                <a:tc>
                  <a:txBody>
                    <a:bodyPr/>
                    <a:lstStyle/>
                    <a:p>
                      <a:pPr algn="r" fontAlgn="ctr"/>
                      <a:r>
                        <a:rPr lang="en-US" dirty="0"/>
                        <a:t>TFIDMNB</a:t>
                      </a:r>
                      <a:endParaRPr lang="en-US" dirty="0">
                        <a:solidFill>
                          <a:schemeClr val="tx1"/>
                        </a:solidFill>
                      </a:endParaRPr>
                    </a:p>
                  </a:txBody>
                  <a:tcPr anchor="ctr"/>
                </a:tc>
                <a:tc>
                  <a:txBody>
                    <a:bodyPr/>
                    <a:lstStyle/>
                    <a:p>
                      <a:pPr algn="r" fontAlgn="ctr"/>
                      <a:r>
                        <a:rPr lang="en-US" dirty="0"/>
                        <a:t>79.72</a:t>
                      </a:r>
                      <a:endParaRPr lang="en-US" dirty="0">
                        <a:solidFill>
                          <a:schemeClr val="tx1"/>
                        </a:solidFill>
                      </a:endParaRPr>
                    </a:p>
                  </a:txBody>
                  <a:tcPr anchor="ctr"/>
                </a:tc>
                <a:tc>
                  <a:txBody>
                    <a:bodyPr/>
                    <a:lstStyle/>
                    <a:p>
                      <a:pPr algn="r" fontAlgn="ctr"/>
                      <a:r>
                        <a:rPr lang="en-US" dirty="0"/>
                        <a:t>74.06</a:t>
                      </a:r>
                      <a:endParaRPr lang="en-US" dirty="0">
                        <a:solidFill>
                          <a:schemeClr val="tx1"/>
                        </a:solidFill>
                      </a:endParaRPr>
                    </a:p>
                  </a:txBody>
                  <a:tcPr anchor="ctr"/>
                </a:tc>
              </a:tr>
              <a:tr h="385254">
                <a:tc>
                  <a:txBody>
                    <a:bodyPr/>
                    <a:lstStyle/>
                    <a:p>
                      <a:pPr algn="r" fontAlgn="ctr"/>
                      <a:r>
                        <a:rPr lang="en-US"/>
                        <a:t>2</a:t>
                      </a:r>
                      <a:endParaRPr lang="en-US" b="1">
                        <a:solidFill>
                          <a:schemeClr val="tx1"/>
                        </a:solidFill>
                      </a:endParaRPr>
                    </a:p>
                  </a:txBody>
                  <a:tcPr anchor="ctr"/>
                </a:tc>
                <a:tc>
                  <a:txBody>
                    <a:bodyPr/>
                    <a:lstStyle/>
                    <a:p>
                      <a:pPr algn="r" fontAlgn="ctr"/>
                      <a:r>
                        <a:rPr lang="en-US" dirty="0"/>
                        <a:t>CVLR</a:t>
                      </a:r>
                      <a:endParaRPr lang="en-US" dirty="0">
                        <a:solidFill>
                          <a:schemeClr val="tx1"/>
                        </a:solidFill>
                      </a:endParaRPr>
                    </a:p>
                  </a:txBody>
                  <a:tcPr anchor="ctr"/>
                </a:tc>
                <a:tc>
                  <a:txBody>
                    <a:bodyPr/>
                    <a:lstStyle/>
                    <a:p>
                      <a:pPr algn="r" fontAlgn="ctr"/>
                      <a:r>
                        <a:rPr lang="en-US" dirty="0"/>
                        <a:t>93.35</a:t>
                      </a:r>
                      <a:endParaRPr lang="en-US" dirty="0">
                        <a:solidFill>
                          <a:schemeClr val="tx1"/>
                        </a:solidFill>
                      </a:endParaRPr>
                    </a:p>
                  </a:txBody>
                  <a:tcPr anchor="ctr"/>
                </a:tc>
                <a:tc>
                  <a:txBody>
                    <a:bodyPr/>
                    <a:lstStyle/>
                    <a:p>
                      <a:pPr algn="r" fontAlgn="ctr"/>
                      <a:r>
                        <a:rPr lang="en-US" dirty="0"/>
                        <a:t>93.15</a:t>
                      </a:r>
                      <a:endParaRPr lang="en-US" dirty="0">
                        <a:solidFill>
                          <a:schemeClr val="tx1"/>
                        </a:solidFill>
                      </a:endParaRPr>
                    </a:p>
                  </a:txBody>
                  <a:tcPr anchor="ctr"/>
                </a:tc>
              </a:tr>
              <a:tr h="338252">
                <a:tc>
                  <a:txBody>
                    <a:bodyPr/>
                    <a:lstStyle/>
                    <a:p>
                      <a:pPr algn="r" fontAlgn="ctr"/>
                      <a:r>
                        <a:rPr lang="en-US" dirty="0"/>
                        <a:t>3</a:t>
                      </a:r>
                      <a:endParaRPr lang="en-US" b="1" dirty="0">
                        <a:solidFill>
                          <a:schemeClr val="tx1"/>
                        </a:solidFill>
                      </a:endParaRPr>
                    </a:p>
                  </a:txBody>
                  <a:tcPr anchor="ctr"/>
                </a:tc>
                <a:tc>
                  <a:txBody>
                    <a:bodyPr/>
                    <a:lstStyle/>
                    <a:p>
                      <a:pPr algn="r" fontAlgn="ctr"/>
                      <a:r>
                        <a:rPr lang="en-US"/>
                        <a:t>TFIDLR</a:t>
                      </a:r>
                      <a:endParaRPr lang="en-US">
                        <a:solidFill>
                          <a:schemeClr val="tx1"/>
                        </a:solidFill>
                      </a:endParaRPr>
                    </a:p>
                  </a:txBody>
                  <a:tcPr anchor="ctr"/>
                </a:tc>
                <a:tc>
                  <a:txBody>
                    <a:bodyPr/>
                    <a:lstStyle/>
                    <a:p>
                      <a:pPr algn="r" fontAlgn="ctr"/>
                      <a:r>
                        <a:rPr lang="en-US" dirty="0"/>
                        <a:t>91.90</a:t>
                      </a:r>
                      <a:endParaRPr lang="en-US" dirty="0">
                        <a:solidFill>
                          <a:schemeClr val="tx1"/>
                        </a:solidFill>
                      </a:endParaRPr>
                    </a:p>
                  </a:txBody>
                  <a:tcPr anchor="ctr"/>
                </a:tc>
                <a:tc>
                  <a:txBody>
                    <a:bodyPr/>
                    <a:lstStyle/>
                    <a:p>
                      <a:pPr algn="r" fontAlgn="ctr"/>
                      <a:r>
                        <a:rPr lang="en-US" dirty="0"/>
                        <a:t>91.37</a:t>
                      </a:r>
                      <a:endParaRPr lang="en-US" dirty="0">
                        <a:solidFill>
                          <a:schemeClr val="tx1"/>
                        </a:solidFill>
                      </a:endParaRPr>
                    </a:p>
                  </a:txBody>
                  <a:tcPr anchor="ctr"/>
                </a:tc>
              </a:tr>
            </a:tbl>
          </a:graphicData>
        </a:graphic>
      </p:graphicFrame>
      <p:graphicFrame>
        <p:nvGraphicFramePr>
          <p:cNvPr id="9" name="Table 8"/>
          <p:cNvGraphicFramePr>
            <a:graphicFrameLocks noGrp="1"/>
          </p:cNvGraphicFramePr>
          <p:nvPr/>
        </p:nvGraphicFramePr>
        <p:xfrm>
          <a:off x="6990098" y="4023361"/>
          <a:ext cx="4426856" cy="2220685"/>
        </p:xfrm>
        <a:graphic>
          <a:graphicData uri="http://schemas.openxmlformats.org/drawingml/2006/table">
            <a:tbl>
              <a:tblPr>
                <a:tableStyleId>{69C7853C-536D-4A76-A0AE-DD22124D55A5}</a:tableStyleId>
              </a:tblPr>
              <a:tblGrid>
                <a:gridCol w="595520"/>
                <a:gridCol w="1310204"/>
                <a:gridCol w="1338233"/>
                <a:gridCol w="1182899"/>
              </a:tblGrid>
              <a:tr h="675861">
                <a:tc>
                  <a:txBody>
                    <a:bodyPr/>
                    <a:lstStyle/>
                    <a:p>
                      <a:pPr algn="r" fontAlgn="ctr"/>
                      <a:r>
                        <a:rPr lang="en-US" dirty="0"/>
                        <a:t/>
                      </a:r>
                      <a:br>
                        <a:rPr lang="en-US" dirty="0"/>
                      </a:br>
                      <a:endParaRPr lang="en-US" b="1" dirty="0">
                        <a:solidFill>
                          <a:schemeClr val="accent6"/>
                        </a:solidFill>
                      </a:endParaRPr>
                    </a:p>
                  </a:txBody>
                  <a:tcPr anchor="ctr"/>
                </a:tc>
                <a:tc>
                  <a:txBody>
                    <a:bodyPr/>
                    <a:lstStyle/>
                    <a:p>
                      <a:pPr algn="r" fontAlgn="ctr"/>
                      <a:r>
                        <a:rPr lang="en-US" dirty="0" smtClean="0"/>
                        <a:t>Model</a:t>
                      </a:r>
                      <a:endParaRPr lang="en-US" b="1" dirty="0">
                        <a:solidFill>
                          <a:schemeClr val="accent6"/>
                        </a:solidFill>
                      </a:endParaRPr>
                    </a:p>
                  </a:txBody>
                  <a:tcPr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dirty="0" smtClean="0"/>
                        <a:t>Accuracy</a:t>
                      </a:r>
                    </a:p>
                    <a:p>
                      <a:pPr algn="r" fontAlgn="ctr"/>
                      <a:endParaRPr lang="en-US" b="1" dirty="0">
                        <a:solidFill>
                          <a:schemeClr val="accent6"/>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F1-Score</a:t>
                      </a:r>
                    </a:p>
                    <a:p>
                      <a:endParaRPr lang="en-US" dirty="0">
                        <a:solidFill>
                          <a:schemeClr val="accent6"/>
                        </a:solidFill>
                      </a:endParaRPr>
                    </a:p>
                  </a:txBody>
                  <a:tcPr/>
                </a:tc>
              </a:tr>
              <a:tr h="386206">
                <a:tc>
                  <a:txBody>
                    <a:bodyPr/>
                    <a:lstStyle/>
                    <a:p>
                      <a:pPr algn="r" fontAlgn="ctr"/>
                      <a:r>
                        <a:rPr lang="en-US"/>
                        <a:t>0</a:t>
                      </a:r>
                      <a:endParaRPr lang="en-US" b="1">
                        <a:solidFill>
                          <a:schemeClr val="accent6"/>
                        </a:solidFill>
                      </a:endParaRPr>
                    </a:p>
                  </a:txBody>
                  <a:tcPr anchor="ctr"/>
                </a:tc>
                <a:tc>
                  <a:txBody>
                    <a:bodyPr/>
                    <a:lstStyle/>
                    <a:p>
                      <a:pPr algn="r" fontAlgn="ctr"/>
                      <a:r>
                        <a:rPr lang="en-US" dirty="0"/>
                        <a:t>CVMNB</a:t>
                      </a:r>
                      <a:endParaRPr lang="en-US" dirty="0">
                        <a:solidFill>
                          <a:schemeClr val="accent6"/>
                        </a:solidFill>
                      </a:endParaRPr>
                    </a:p>
                  </a:txBody>
                  <a:tcPr anchor="ctr"/>
                </a:tc>
                <a:tc>
                  <a:txBody>
                    <a:bodyPr/>
                    <a:lstStyle/>
                    <a:p>
                      <a:pPr algn="r" fontAlgn="ctr"/>
                      <a:r>
                        <a:rPr lang="en-US" dirty="0"/>
                        <a:t>85.10</a:t>
                      </a:r>
                      <a:endParaRPr lang="en-US" dirty="0">
                        <a:solidFill>
                          <a:schemeClr val="accent6"/>
                        </a:solidFill>
                      </a:endParaRPr>
                    </a:p>
                  </a:txBody>
                  <a:tcPr anchor="ctr"/>
                </a:tc>
                <a:tc>
                  <a:txBody>
                    <a:bodyPr/>
                    <a:lstStyle/>
                    <a:p>
                      <a:pPr algn="r" fontAlgn="ctr"/>
                      <a:r>
                        <a:rPr lang="en-US"/>
                        <a:t>84.85</a:t>
                      </a:r>
                      <a:endParaRPr lang="en-US">
                        <a:solidFill>
                          <a:schemeClr val="accent6"/>
                        </a:solidFill>
                      </a:endParaRPr>
                    </a:p>
                  </a:txBody>
                  <a:tcPr anchor="ctr"/>
                </a:tc>
              </a:tr>
              <a:tr h="386206">
                <a:tc>
                  <a:txBody>
                    <a:bodyPr/>
                    <a:lstStyle/>
                    <a:p>
                      <a:pPr algn="r" fontAlgn="ctr"/>
                      <a:r>
                        <a:rPr lang="en-US"/>
                        <a:t>1</a:t>
                      </a:r>
                      <a:endParaRPr lang="en-US" b="1">
                        <a:solidFill>
                          <a:schemeClr val="accent6"/>
                        </a:solidFill>
                      </a:endParaRPr>
                    </a:p>
                  </a:txBody>
                  <a:tcPr anchor="ctr"/>
                </a:tc>
                <a:tc>
                  <a:txBody>
                    <a:bodyPr/>
                    <a:lstStyle/>
                    <a:p>
                      <a:pPr algn="r" fontAlgn="ctr"/>
                      <a:r>
                        <a:rPr lang="en-US"/>
                        <a:t>TFIDMNB</a:t>
                      </a:r>
                      <a:endParaRPr lang="en-US">
                        <a:solidFill>
                          <a:schemeClr val="accent6"/>
                        </a:solidFill>
                      </a:endParaRPr>
                    </a:p>
                  </a:txBody>
                  <a:tcPr anchor="ctr"/>
                </a:tc>
                <a:tc>
                  <a:txBody>
                    <a:bodyPr/>
                    <a:lstStyle/>
                    <a:p>
                      <a:pPr algn="r" fontAlgn="ctr"/>
                      <a:r>
                        <a:rPr lang="en-US"/>
                        <a:t>80.87</a:t>
                      </a:r>
                      <a:endParaRPr lang="en-US">
                        <a:solidFill>
                          <a:schemeClr val="accent6"/>
                        </a:solidFill>
                      </a:endParaRPr>
                    </a:p>
                  </a:txBody>
                  <a:tcPr anchor="ctr"/>
                </a:tc>
                <a:tc>
                  <a:txBody>
                    <a:bodyPr/>
                    <a:lstStyle/>
                    <a:p>
                      <a:pPr algn="r" fontAlgn="ctr"/>
                      <a:r>
                        <a:rPr lang="en-US"/>
                        <a:t>75.59</a:t>
                      </a:r>
                      <a:endParaRPr lang="en-US">
                        <a:solidFill>
                          <a:schemeClr val="accent6"/>
                        </a:solidFill>
                      </a:endParaRPr>
                    </a:p>
                  </a:txBody>
                  <a:tcPr anchor="ctr"/>
                </a:tc>
              </a:tr>
              <a:tr h="386206">
                <a:tc>
                  <a:txBody>
                    <a:bodyPr/>
                    <a:lstStyle/>
                    <a:p>
                      <a:pPr algn="r" fontAlgn="ctr"/>
                      <a:r>
                        <a:rPr lang="en-US"/>
                        <a:t>2</a:t>
                      </a:r>
                      <a:endParaRPr lang="en-US" b="1">
                        <a:solidFill>
                          <a:schemeClr val="accent6"/>
                        </a:solidFill>
                      </a:endParaRPr>
                    </a:p>
                  </a:txBody>
                  <a:tcPr anchor="ctr"/>
                </a:tc>
                <a:tc>
                  <a:txBody>
                    <a:bodyPr/>
                    <a:lstStyle/>
                    <a:p>
                      <a:pPr algn="r" fontAlgn="ctr"/>
                      <a:r>
                        <a:rPr lang="en-US"/>
                        <a:t>CVLR</a:t>
                      </a:r>
                      <a:endParaRPr lang="en-US">
                        <a:solidFill>
                          <a:schemeClr val="accent6"/>
                        </a:solidFill>
                      </a:endParaRPr>
                    </a:p>
                  </a:txBody>
                  <a:tcPr anchor="ctr"/>
                </a:tc>
                <a:tc>
                  <a:txBody>
                    <a:bodyPr/>
                    <a:lstStyle/>
                    <a:p>
                      <a:pPr algn="r" fontAlgn="ctr"/>
                      <a:r>
                        <a:rPr lang="en-US"/>
                        <a:t>94.01</a:t>
                      </a:r>
                      <a:endParaRPr lang="en-US">
                        <a:solidFill>
                          <a:schemeClr val="accent6"/>
                        </a:solidFill>
                      </a:endParaRPr>
                    </a:p>
                  </a:txBody>
                  <a:tcPr anchor="ctr"/>
                </a:tc>
                <a:tc>
                  <a:txBody>
                    <a:bodyPr/>
                    <a:lstStyle/>
                    <a:p>
                      <a:pPr algn="r" fontAlgn="ctr"/>
                      <a:r>
                        <a:rPr lang="en-US"/>
                        <a:t>93.88</a:t>
                      </a:r>
                      <a:endParaRPr lang="en-US">
                        <a:solidFill>
                          <a:schemeClr val="accent6"/>
                        </a:solidFill>
                      </a:endParaRPr>
                    </a:p>
                  </a:txBody>
                  <a:tcPr anchor="ctr"/>
                </a:tc>
              </a:tr>
              <a:tr h="386206">
                <a:tc>
                  <a:txBody>
                    <a:bodyPr/>
                    <a:lstStyle/>
                    <a:p>
                      <a:pPr algn="r" fontAlgn="ctr"/>
                      <a:r>
                        <a:rPr lang="en-US"/>
                        <a:t>3</a:t>
                      </a:r>
                      <a:endParaRPr lang="en-US" b="1">
                        <a:solidFill>
                          <a:schemeClr val="accent6"/>
                        </a:solidFill>
                      </a:endParaRPr>
                    </a:p>
                  </a:txBody>
                  <a:tcPr anchor="ctr"/>
                </a:tc>
                <a:tc>
                  <a:txBody>
                    <a:bodyPr/>
                    <a:lstStyle/>
                    <a:p>
                      <a:pPr algn="r" fontAlgn="ctr"/>
                      <a:r>
                        <a:rPr lang="en-US"/>
                        <a:t>TFIDLR</a:t>
                      </a:r>
                      <a:endParaRPr lang="en-US">
                        <a:solidFill>
                          <a:schemeClr val="accent6"/>
                        </a:solidFill>
                      </a:endParaRPr>
                    </a:p>
                  </a:txBody>
                  <a:tcPr anchor="ctr"/>
                </a:tc>
                <a:tc>
                  <a:txBody>
                    <a:bodyPr/>
                    <a:lstStyle/>
                    <a:p>
                      <a:pPr algn="r" fontAlgn="ctr"/>
                      <a:r>
                        <a:rPr lang="en-US"/>
                        <a:t>93.15</a:t>
                      </a:r>
                      <a:endParaRPr lang="en-US">
                        <a:solidFill>
                          <a:schemeClr val="accent6"/>
                        </a:solidFill>
                      </a:endParaRPr>
                    </a:p>
                  </a:txBody>
                  <a:tcPr anchor="ctr"/>
                </a:tc>
                <a:tc>
                  <a:txBody>
                    <a:bodyPr/>
                    <a:lstStyle/>
                    <a:p>
                      <a:pPr algn="r" fontAlgn="ctr"/>
                      <a:r>
                        <a:rPr lang="en-US" dirty="0"/>
                        <a:t>92.74</a:t>
                      </a:r>
                      <a:endParaRPr lang="en-US" dirty="0">
                        <a:solidFill>
                          <a:schemeClr val="accent6"/>
                        </a:solidFill>
                      </a:endParaRPr>
                    </a:p>
                  </a:txBody>
                  <a:tcPr anchor="ctr"/>
                </a:tc>
              </a:tr>
            </a:tbl>
          </a:graphicData>
        </a:graphic>
      </p:graphicFrame>
      <p:sp>
        <p:nvSpPr>
          <p:cNvPr id="10" name="TextBox 9"/>
          <p:cNvSpPr txBox="1"/>
          <p:nvPr/>
        </p:nvSpPr>
        <p:spPr>
          <a:xfrm>
            <a:off x="509451" y="3605349"/>
            <a:ext cx="4206240" cy="523220"/>
          </a:xfrm>
          <a:prstGeom prst="rect">
            <a:avLst/>
          </a:prstGeom>
          <a:noFill/>
        </p:spPr>
        <p:txBody>
          <a:bodyPr wrap="square" rtlCol="0">
            <a:spAutoFit/>
          </a:bodyPr>
          <a:lstStyle/>
          <a:p>
            <a:r>
              <a:rPr lang="en-US" sz="2800" dirty="0" smtClean="0">
                <a:solidFill>
                  <a:schemeClr val="bg1"/>
                </a:solidFill>
              </a:rPr>
              <a:t>All  Beauty Data</a:t>
            </a:r>
            <a:endParaRPr lang="en-US" sz="2800" dirty="0">
              <a:solidFill>
                <a:schemeClr val="bg1"/>
              </a:solidFill>
            </a:endParaRPr>
          </a:p>
        </p:txBody>
      </p:sp>
      <p:sp>
        <p:nvSpPr>
          <p:cNvPr id="11" name="Rectangle 10"/>
          <p:cNvSpPr/>
          <p:nvPr/>
        </p:nvSpPr>
        <p:spPr>
          <a:xfrm>
            <a:off x="7259354" y="3492529"/>
            <a:ext cx="3619517" cy="523220"/>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2800" dirty="0" smtClean="0">
                <a:solidFill>
                  <a:schemeClr val="bg1"/>
                </a:solidFill>
              </a:rPr>
              <a:t>Magazine Subscriptions</a:t>
            </a:r>
            <a:endParaRPr lang="en-US" sz="2800" dirty="0">
              <a:solidFill>
                <a:schemeClr val="bg1"/>
              </a:solidFill>
            </a:endParaRPr>
          </a:p>
        </p:txBody>
      </p:sp>
      <p:sp>
        <p:nvSpPr>
          <p:cNvPr id="12" name="Rectangle 11"/>
          <p:cNvSpPr/>
          <p:nvPr/>
        </p:nvSpPr>
        <p:spPr>
          <a:xfrm>
            <a:off x="0" y="6211669"/>
            <a:ext cx="12192000" cy="646331"/>
          </a:xfrm>
          <a:prstGeom prst="rect">
            <a:avLst/>
          </a:prstGeom>
        </p:spPr>
        <p:txBody>
          <a:bodyPr wrap="square">
            <a:spAutoFit/>
          </a:bodyPr>
          <a:lstStyle/>
          <a:p>
            <a:r>
              <a:rPr lang="en-US" b="1" dirty="0" smtClean="0"/>
              <a:t>CVLR and TFIDLR both have good accuracy and f1score, not much difference between the two. So we can use any model for Sentiment prediction</a:t>
            </a:r>
            <a:endParaRPr lang="en-US" b="1" dirty="0"/>
          </a:p>
        </p:txBody>
      </p:sp>
    </p:spTree>
    <p:extLst>
      <p:ext uri="{BB962C8B-B14F-4D97-AF65-F5344CB8AC3E}">
        <p14:creationId xmlns:p14="http://schemas.microsoft.com/office/powerpoint/2010/main" xmlns="" val="6979337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0" y="2063931"/>
            <a:ext cx="2090057" cy="49638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44AFA7C-1E6D-4E4B-8694-62C3E86AE123}"/>
              </a:ext>
            </a:extLst>
          </p:cNvPr>
          <p:cNvSpPr>
            <a:spLocks noGrp="1"/>
          </p:cNvSpPr>
          <p:nvPr>
            <p:ph type="title"/>
          </p:nvPr>
        </p:nvSpPr>
        <p:spPr>
          <a:xfrm>
            <a:off x="0" y="169819"/>
            <a:ext cx="11429999" cy="809897"/>
          </a:xfrm>
        </p:spPr>
        <p:txBody>
          <a:bodyPr>
            <a:normAutofit fontScale="90000"/>
          </a:bodyPr>
          <a:lstStyle/>
          <a:p>
            <a:r>
              <a:rPr lang="en-US" sz="4000" dirty="0" smtClean="0">
                <a:solidFill>
                  <a:schemeClr val="bg1"/>
                </a:solidFill>
                <a:latin typeface="Times New Roman" panose="02020603050405020304" pitchFamily="18" charset="0"/>
                <a:cs typeface="Times New Roman" panose="02020603050405020304" pitchFamily="18" charset="0"/>
              </a:rPr>
              <a:t>CUSTOMER SEGMENTATION</a:t>
            </a:r>
            <a:r>
              <a:rPr lang="en-US" sz="3600" dirty="0" smtClean="0">
                <a:solidFill>
                  <a:srgbClr val="00B0F0"/>
                </a:solidFill>
                <a:latin typeface="Times New Roman" panose="02020603050405020304" pitchFamily="18" charset="0"/>
                <a:cs typeface="Times New Roman" panose="02020603050405020304" pitchFamily="18" charset="0"/>
              </a:rPr>
              <a:t/>
            </a:r>
            <a:br>
              <a:rPr lang="en-US" sz="3600" dirty="0" smtClean="0">
                <a:solidFill>
                  <a:srgbClr val="00B0F0"/>
                </a:solidFill>
                <a:latin typeface="Times New Roman" panose="02020603050405020304" pitchFamily="18" charset="0"/>
                <a:cs typeface="Times New Roman" panose="02020603050405020304" pitchFamily="18" charset="0"/>
              </a:rPr>
            </a:br>
            <a:endParaRPr lang="en-IN" dirty="0">
              <a:solidFill>
                <a:srgbClr val="00B0F0"/>
              </a:solidFill>
            </a:endParaRPr>
          </a:p>
        </p:txBody>
      </p:sp>
      <p:sp>
        <p:nvSpPr>
          <p:cNvPr id="4" name="Rectangle 3"/>
          <p:cNvSpPr/>
          <p:nvPr/>
        </p:nvSpPr>
        <p:spPr>
          <a:xfrm>
            <a:off x="206994" y="2016425"/>
            <a:ext cx="1848263" cy="461665"/>
          </a:xfrm>
          <a:prstGeom prst="rect">
            <a:avLst/>
          </a:prstGeom>
        </p:spPr>
        <p:txBody>
          <a:bodyPr wrap="none">
            <a:spAutoFit/>
          </a:bodyPr>
          <a:lstStyle/>
          <a:p>
            <a:r>
              <a:rPr lang="en-US" sz="2400" b="1" dirty="0" smtClean="0">
                <a:solidFill>
                  <a:schemeClr val="bg1"/>
                </a:solidFill>
              </a:rPr>
              <a:t>RFM analysis</a:t>
            </a:r>
            <a:endParaRPr lang="en-US" sz="2400" b="1" dirty="0">
              <a:solidFill>
                <a:schemeClr val="bg1"/>
              </a:solidFill>
            </a:endParaRPr>
          </a:p>
        </p:txBody>
      </p:sp>
      <p:sp>
        <p:nvSpPr>
          <p:cNvPr id="5" name="Rectangle 4"/>
          <p:cNvSpPr/>
          <p:nvPr/>
        </p:nvSpPr>
        <p:spPr>
          <a:xfrm>
            <a:off x="182879" y="694233"/>
            <a:ext cx="12009121" cy="1015663"/>
          </a:xfrm>
          <a:prstGeom prst="rect">
            <a:avLst/>
          </a:prstGeom>
        </p:spPr>
        <p:txBody>
          <a:bodyPr wrap="square">
            <a:spAutoFit/>
          </a:bodyPr>
          <a:lstStyle/>
          <a:p>
            <a:r>
              <a:rPr lang="en-US" sz="2000" b="1" dirty="0" smtClean="0"/>
              <a:t>Customer segmentation is dividing customers into groups with similar characteristics to understand their needs and preferences. It helps businesses tailor their marketing efforts, improve customer satisfaction, and gain insights into customer behavior for better decision-making</a:t>
            </a:r>
            <a:endParaRPr lang="en-US" sz="2000" b="1" dirty="0"/>
          </a:p>
        </p:txBody>
      </p:sp>
      <p:sp>
        <p:nvSpPr>
          <p:cNvPr id="6" name="Rectangle 5"/>
          <p:cNvSpPr/>
          <p:nvPr/>
        </p:nvSpPr>
        <p:spPr>
          <a:xfrm>
            <a:off x="239486" y="2468267"/>
            <a:ext cx="11952514" cy="1477328"/>
          </a:xfrm>
          <a:prstGeom prst="rect">
            <a:avLst/>
          </a:prstGeom>
        </p:spPr>
        <p:txBody>
          <a:bodyPr wrap="square">
            <a:spAutoFit/>
          </a:bodyPr>
          <a:lstStyle/>
          <a:p>
            <a:r>
              <a:rPr lang="en-US" b="1" dirty="0" smtClean="0"/>
              <a:t>RFM analysis is a method used by businesses to analyze customer behavior based on three factors: Recency, Frequency, and Monetary value. This helps identify customers who are most valuable to the business and create targeted marketing strategies to improve customer retention and revenue.</a:t>
            </a:r>
          </a:p>
          <a:p>
            <a:r>
              <a:rPr lang="en-US" dirty="0" smtClean="0"/>
              <a:t/>
            </a:r>
            <a:br>
              <a:rPr lang="en-US" dirty="0" smtClean="0"/>
            </a:br>
            <a:endParaRPr lang="en-US" b="1" dirty="0"/>
          </a:p>
        </p:txBody>
      </p:sp>
      <p:graphicFrame>
        <p:nvGraphicFramePr>
          <p:cNvPr id="7" name="Table 6"/>
          <p:cNvGraphicFramePr>
            <a:graphicFrameLocks noGrp="1"/>
          </p:cNvGraphicFramePr>
          <p:nvPr/>
        </p:nvGraphicFramePr>
        <p:xfrm>
          <a:off x="190136" y="3921874"/>
          <a:ext cx="6262915" cy="2658675"/>
        </p:xfrm>
        <a:graphic>
          <a:graphicData uri="http://schemas.openxmlformats.org/drawingml/2006/table">
            <a:tbl>
              <a:tblPr>
                <a:tableStyleId>{69C7853C-536D-4A76-A0AE-DD22124D55A5}</a:tableStyleId>
              </a:tblPr>
              <a:tblGrid>
                <a:gridCol w="1638664"/>
                <a:gridCol w="1466668"/>
                <a:gridCol w="1552666"/>
                <a:gridCol w="1604917"/>
              </a:tblGrid>
              <a:tr h="555555">
                <a:tc>
                  <a:txBody>
                    <a:bodyPr/>
                    <a:lstStyle/>
                    <a:p>
                      <a:pPr algn="r" fontAlgn="ctr"/>
                      <a:r>
                        <a:rPr lang="en-US" dirty="0"/>
                        <a:t/>
                      </a:r>
                      <a:br>
                        <a:rPr lang="en-US" dirty="0"/>
                      </a:br>
                      <a:endParaRPr lang="en-US" b="1" dirty="0">
                        <a:solidFill>
                          <a:srgbClr val="FFC000"/>
                        </a:solidFill>
                      </a:endParaRPr>
                    </a:p>
                  </a:txBody>
                  <a:tcPr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dirty="0" smtClean="0"/>
                        <a:t>recency</a:t>
                      </a:r>
                    </a:p>
                    <a:p>
                      <a:pPr algn="r" fontAlgn="ctr"/>
                      <a:endParaRPr lang="en-US" b="1" dirty="0">
                        <a:solidFill>
                          <a:srgbClr val="FFC000"/>
                        </a:solidFill>
                      </a:endParaRPr>
                    </a:p>
                  </a:txBody>
                  <a:tcPr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dirty="0" smtClean="0"/>
                        <a:t>frequency</a:t>
                      </a:r>
                    </a:p>
                    <a:p>
                      <a:pPr algn="r" fontAlgn="ctr"/>
                      <a:endParaRPr lang="en-US" b="1" dirty="0">
                        <a:solidFill>
                          <a:srgbClr val="FFC000"/>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monetary</a:t>
                      </a:r>
                    </a:p>
                    <a:p>
                      <a:endParaRPr lang="en-US" dirty="0">
                        <a:solidFill>
                          <a:srgbClr val="FFC000"/>
                        </a:solidFill>
                      </a:endParaRPr>
                    </a:p>
                  </a:txBody>
                  <a:tcPr/>
                </a:tc>
              </a:tr>
              <a:tr h="317460">
                <a:tc>
                  <a:txBody>
                    <a:bodyPr/>
                    <a:lstStyle/>
                    <a:p>
                      <a:pPr algn="r" fontAlgn="ctr"/>
                      <a:r>
                        <a:rPr lang="en-US"/>
                        <a:t>labels</a:t>
                      </a:r>
                      <a:endParaRPr lang="en-US" b="1">
                        <a:solidFill>
                          <a:srgbClr val="FFC000"/>
                        </a:solidFill>
                      </a:endParaRPr>
                    </a:p>
                  </a:txBody>
                  <a:tcPr anchor="ctr"/>
                </a:tc>
                <a:tc>
                  <a:txBody>
                    <a:bodyPr/>
                    <a:lstStyle/>
                    <a:p>
                      <a:pPr algn="r" fontAlgn="ctr"/>
                      <a:endParaRPr lang="en-US" b="1">
                        <a:solidFill>
                          <a:srgbClr val="FFC000"/>
                        </a:solidFill>
                      </a:endParaRPr>
                    </a:p>
                  </a:txBody>
                  <a:tcPr anchor="ctr"/>
                </a:tc>
                <a:tc>
                  <a:txBody>
                    <a:bodyPr/>
                    <a:lstStyle/>
                    <a:p>
                      <a:pPr algn="r" fontAlgn="ctr"/>
                      <a:endParaRPr lang="en-US" b="1">
                        <a:solidFill>
                          <a:srgbClr val="FFC000"/>
                        </a:solidFill>
                      </a:endParaRPr>
                    </a:p>
                  </a:txBody>
                  <a:tcPr anchor="ctr"/>
                </a:tc>
                <a:tc>
                  <a:txBody>
                    <a:bodyPr/>
                    <a:lstStyle/>
                    <a:p>
                      <a:pPr algn="r" fontAlgn="ctr"/>
                      <a:endParaRPr lang="en-US" b="1">
                        <a:solidFill>
                          <a:srgbClr val="FFC000"/>
                        </a:solidFill>
                      </a:endParaRPr>
                    </a:p>
                  </a:txBody>
                  <a:tcPr anchor="ctr"/>
                </a:tc>
              </a:tr>
              <a:tr h="343421">
                <a:tc>
                  <a:txBody>
                    <a:bodyPr/>
                    <a:lstStyle/>
                    <a:p>
                      <a:pPr algn="r" fontAlgn="ctr"/>
                      <a:r>
                        <a:rPr lang="en-US" dirty="0"/>
                        <a:t>Retention</a:t>
                      </a:r>
                      <a:endParaRPr lang="en-US" b="1" dirty="0">
                        <a:solidFill>
                          <a:srgbClr val="FFC000"/>
                        </a:solidFill>
                      </a:endParaRPr>
                    </a:p>
                  </a:txBody>
                  <a:tcPr anchor="ctr"/>
                </a:tc>
                <a:tc>
                  <a:txBody>
                    <a:bodyPr/>
                    <a:lstStyle/>
                    <a:p>
                      <a:pPr algn="r" fontAlgn="ctr"/>
                      <a:r>
                        <a:rPr lang="en-US"/>
                        <a:t>549.758142</a:t>
                      </a:r>
                      <a:endParaRPr lang="en-US">
                        <a:solidFill>
                          <a:srgbClr val="FFC000"/>
                        </a:solidFill>
                      </a:endParaRPr>
                    </a:p>
                  </a:txBody>
                  <a:tcPr anchor="ctr"/>
                </a:tc>
                <a:tc>
                  <a:txBody>
                    <a:bodyPr/>
                    <a:lstStyle/>
                    <a:p>
                      <a:pPr algn="r" fontAlgn="ctr"/>
                      <a:r>
                        <a:rPr lang="en-US"/>
                        <a:t>1.000000</a:t>
                      </a:r>
                      <a:endParaRPr lang="en-US">
                        <a:solidFill>
                          <a:srgbClr val="FFC000"/>
                        </a:solidFill>
                      </a:endParaRPr>
                    </a:p>
                  </a:txBody>
                  <a:tcPr anchor="ctr"/>
                </a:tc>
                <a:tc>
                  <a:txBody>
                    <a:bodyPr/>
                    <a:lstStyle/>
                    <a:p>
                      <a:pPr algn="r" fontAlgn="ctr"/>
                      <a:r>
                        <a:rPr lang="en-US"/>
                        <a:t>14.515733</a:t>
                      </a:r>
                      <a:endParaRPr lang="en-US">
                        <a:solidFill>
                          <a:srgbClr val="FFC000"/>
                        </a:solidFill>
                      </a:endParaRPr>
                    </a:p>
                  </a:txBody>
                  <a:tcPr anchor="ctr"/>
                </a:tc>
              </a:tr>
              <a:tr h="555555">
                <a:tc>
                  <a:txBody>
                    <a:bodyPr/>
                    <a:lstStyle/>
                    <a:p>
                      <a:pPr algn="r" fontAlgn="ctr"/>
                      <a:r>
                        <a:rPr lang="en-US" dirty="0"/>
                        <a:t>Reactivation</a:t>
                      </a:r>
                      <a:endParaRPr lang="en-US" b="1" dirty="0">
                        <a:solidFill>
                          <a:srgbClr val="FFC000"/>
                        </a:solidFill>
                      </a:endParaRPr>
                    </a:p>
                  </a:txBody>
                  <a:tcPr anchor="ctr"/>
                </a:tc>
                <a:tc>
                  <a:txBody>
                    <a:bodyPr/>
                    <a:lstStyle/>
                    <a:p>
                      <a:pPr algn="r" fontAlgn="ctr"/>
                      <a:r>
                        <a:rPr lang="en-US"/>
                        <a:t>1549.301899</a:t>
                      </a:r>
                      <a:endParaRPr lang="en-US">
                        <a:solidFill>
                          <a:srgbClr val="FFC000"/>
                        </a:solidFill>
                      </a:endParaRPr>
                    </a:p>
                  </a:txBody>
                  <a:tcPr anchor="ctr"/>
                </a:tc>
                <a:tc>
                  <a:txBody>
                    <a:bodyPr/>
                    <a:lstStyle/>
                    <a:p>
                      <a:pPr algn="r" fontAlgn="ctr"/>
                      <a:r>
                        <a:rPr lang="en-US"/>
                        <a:t>1.000000</a:t>
                      </a:r>
                      <a:endParaRPr lang="en-US">
                        <a:solidFill>
                          <a:srgbClr val="FFC000"/>
                        </a:solidFill>
                      </a:endParaRPr>
                    </a:p>
                  </a:txBody>
                  <a:tcPr anchor="ctr"/>
                </a:tc>
                <a:tc>
                  <a:txBody>
                    <a:bodyPr/>
                    <a:lstStyle/>
                    <a:p>
                      <a:pPr algn="r" fontAlgn="ctr"/>
                      <a:r>
                        <a:rPr lang="en-US"/>
                        <a:t>16.190619</a:t>
                      </a:r>
                      <a:endParaRPr lang="en-US">
                        <a:solidFill>
                          <a:srgbClr val="FFC000"/>
                        </a:solidFill>
                      </a:endParaRPr>
                    </a:p>
                  </a:txBody>
                  <a:tcPr anchor="ctr"/>
                </a:tc>
              </a:tr>
              <a:tr h="343421">
                <a:tc>
                  <a:txBody>
                    <a:bodyPr/>
                    <a:lstStyle/>
                    <a:p>
                      <a:pPr algn="r" fontAlgn="ctr"/>
                      <a:r>
                        <a:rPr lang="en-US" dirty="0" smtClean="0"/>
                        <a:t>Up selling</a:t>
                      </a:r>
                      <a:endParaRPr lang="en-US" b="1" dirty="0">
                        <a:solidFill>
                          <a:srgbClr val="FFC000"/>
                        </a:solidFill>
                      </a:endParaRPr>
                    </a:p>
                  </a:txBody>
                  <a:tcPr anchor="ctr"/>
                </a:tc>
                <a:tc>
                  <a:txBody>
                    <a:bodyPr/>
                    <a:lstStyle/>
                    <a:p>
                      <a:pPr algn="r" fontAlgn="ctr"/>
                      <a:r>
                        <a:rPr lang="en-US"/>
                        <a:t>1082.607400</a:t>
                      </a:r>
                      <a:endParaRPr lang="en-US">
                        <a:solidFill>
                          <a:srgbClr val="FFC000"/>
                        </a:solidFill>
                      </a:endParaRPr>
                    </a:p>
                  </a:txBody>
                  <a:tcPr anchor="ctr"/>
                </a:tc>
                <a:tc>
                  <a:txBody>
                    <a:bodyPr/>
                    <a:lstStyle/>
                    <a:p>
                      <a:pPr algn="r" fontAlgn="ctr"/>
                      <a:r>
                        <a:rPr lang="en-US"/>
                        <a:t>1.018499</a:t>
                      </a:r>
                      <a:endParaRPr lang="en-US">
                        <a:solidFill>
                          <a:srgbClr val="FFC000"/>
                        </a:solidFill>
                      </a:endParaRPr>
                    </a:p>
                  </a:txBody>
                  <a:tcPr anchor="ctr"/>
                </a:tc>
                <a:tc>
                  <a:txBody>
                    <a:bodyPr/>
                    <a:lstStyle/>
                    <a:p>
                      <a:pPr algn="r" fontAlgn="ctr"/>
                      <a:r>
                        <a:rPr lang="en-US"/>
                        <a:t>150.210452</a:t>
                      </a:r>
                      <a:endParaRPr lang="en-US">
                        <a:solidFill>
                          <a:srgbClr val="FFC000"/>
                        </a:solidFill>
                      </a:endParaRPr>
                    </a:p>
                  </a:txBody>
                  <a:tcPr anchor="ctr"/>
                </a:tc>
              </a:tr>
              <a:tr h="343421">
                <a:tc>
                  <a:txBody>
                    <a:bodyPr/>
                    <a:lstStyle/>
                    <a:p>
                      <a:pPr algn="r" fontAlgn="ctr"/>
                      <a:r>
                        <a:rPr lang="en-US" dirty="0"/>
                        <a:t>Loyalty</a:t>
                      </a:r>
                      <a:endParaRPr lang="en-US" b="1" dirty="0">
                        <a:solidFill>
                          <a:srgbClr val="FFC000"/>
                        </a:solidFill>
                      </a:endParaRPr>
                    </a:p>
                  </a:txBody>
                  <a:tcPr anchor="ctr"/>
                </a:tc>
                <a:tc>
                  <a:txBody>
                    <a:bodyPr/>
                    <a:lstStyle/>
                    <a:p>
                      <a:pPr algn="r" fontAlgn="ctr"/>
                      <a:r>
                        <a:rPr lang="en-US"/>
                        <a:t>964.267643</a:t>
                      </a:r>
                      <a:endParaRPr lang="en-US">
                        <a:solidFill>
                          <a:srgbClr val="FFC000"/>
                        </a:solidFill>
                      </a:endParaRPr>
                    </a:p>
                  </a:txBody>
                  <a:tcPr anchor="ctr"/>
                </a:tc>
                <a:tc>
                  <a:txBody>
                    <a:bodyPr/>
                    <a:lstStyle/>
                    <a:p>
                      <a:pPr algn="r" fontAlgn="ctr"/>
                      <a:r>
                        <a:rPr lang="en-US"/>
                        <a:t>2.130255</a:t>
                      </a:r>
                      <a:endParaRPr lang="en-US">
                        <a:solidFill>
                          <a:srgbClr val="FFC000"/>
                        </a:solidFill>
                      </a:endParaRPr>
                    </a:p>
                  </a:txBody>
                  <a:tcPr anchor="ctr"/>
                </a:tc>
                <a:tc>
                  <a:txBody>
                    <a:bodyPr/>
                    <a:lstStyle/>
                    <a:p>
                      <a:pPr algn="r" fontAlgn="ctr"/>
                      <a:r>
                        <a:rPr lang="en-US" dirty="0"/>
                        <a:t>37.308108</a:t>
                      </a:r>
                      <a:endParaRPr lang="en-US" dirty="0">
                        <a:solidFill>
                          <a:srgbClr val="FFC000"/>
                        </a:solidFill>
                      </a:endParaRPr>
                    </a:p>
                  </a:txBody>
                  <a:tcPr anchor="ctr"/>
                </a:tc>
              </a:tr>
            </a:tbl>
          </a:graphicData>
        </a:graphic>
      </p:graphicFrame>
      <p:sp>
        <p:nvSpPr>
          <p:cNvPr id="9" name="Rectangle 8"/>
          <p:cNvSpPr/>
          <p:nvPr/>
        </p:nvSpPr>
        <p:spPr>
          <a:xfrm>
            <a:off x="6531430" y="4826675"/>
            <a:ext cx="5373189" cy="2031325"/>
          </a:xfrm>
          <a:prstGeom prst="rect">
            <a:avLst/>
          </a:prstGeom>
        </p:spPr>
        <p:txBody>
          <a:bodyPr wrap="square">
            <a:spAutoFit/>
          </a:bodyPr>
          <a:lstStyle/>
          <a:p>
            <a:pPr algn="just"/>
            <a:r>
              <a:rPr lang="en-US" b="1" dirty="0" smtClean="0"/>
              <a:t>By targeting each of the four customer segments with tailored incentives and rewards, businesses can increase customer loyalty, retention, and revenue. Offering repeat purchase incentives, personalized emails, complementary products, and loyalty programs can all help improve the business's bottom line</a:t>
            </a:r>
            <a:endParaRPr lang="en-US" b="1" dirty="0"/>
          </a:p>
        </p:txBody>
      </p:sp>
      <p:sp>
        <p:nvSpPr>
          <p:cNvPr id="10" name="Rectangle 9"/>
          <p:cNvSpPr/>
          <p:nvPr/>
        </p:nvSpPr>
        <p:spPr>
          <a:xfrm>
            <a:off x="427486" y="3479465"/>
            <a:ext cx="3974695" cy="430887"/>
          </a:xfrm>
          <a:prstGeom prst="rect">
            <a:avLst/>
          </a:prstGeom>
        </p:spPr>
        <p:txBody>
          <a:bodyPr wrap="square">
            <a:spAutoFit/>
          </a:bodyPr>
          <a:lstStyle/>
          <a:p>
            <a:r>
              <a:rPr lang="en-US" sz="2200" b="1" dirty="0" smtClean="0">
                <a:solidFill>
                  <a:schemeClr val="tx2">
                    <a:lumMod val="75000"/>
                  </a:schemeClr>
                </a:solidFill>
              </a:rPr>
              <a:t>All  Beauty Data</a:t>
            </a:r>
            <a:endParaRPr lang="en-US" sz="2200" b="1" dirty="0">
              <a:solidFill>
                <a:schemeClr val="tx2">
                  <a:lumMod val="75000"/>
                </a:schemeClr>
              </a:solidFill>
            </a:endParaRPr>
          </a:p>
        </p:txBody>
      </p:sp>
    </p:spTree>
    <p:extLst>
      <p:ext uri="{BB962C8B-B14F-4D97-AF65-F5344CB8AC3E}">
        <p14:creationId xmlns:p14="http://schemas.microsoft.com/office/powerpoint/2010/main" xmlns="" val="37239899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56755" y="1079649"/>
          <a:ext cx="8477793" cy="3087147"/>
        </p:xfrm>
        <a:graphic>
          <a:graphicData uri="http://schemas.openxmlformats.org/drawingml/2006/table">
            <a:tbl>
              <a:tblPr>
                <a:tableStyleId>{69C7853C-536D-4A76-A0AE-DD22124D55A5}</a:tableStyleId>
              </a:tblPr>
              <a:tblGrid>
                <a:gridCol w="4467498"/>
                <a:gridCol w="1476103"/>
                <a:gridCol w="1340268"/>
                <a:gridCol w="1193924"/>
              </a:tblGrid>
              <a:tr h="544000">
                <a:tc>
                  <a:txBody>
                    <a:bodyPr/>
                    <a:lstStyle/>
                    <a:p>
                      <a:pPr algn="r" fontAlgn="ctr"/>
                      <a:r>
                        <a:rPr lang="en-US" sz="1700" dirty="0"/>
                        <a:t/>
                      </a:r>
                      <a:br>
                        <a:rPr lang="en-US" sz="1700" dirty="0"/>
                      </a:br>
                      <a:endParaRPr lang="en-US" sz="1700" b="1" dirty="0">
                        <a:solidFill>
                          <a:srgbClr val="FFC000"/>
                        </a:solidFill>
                      </a:endParaRPr>
                    </a:p>
                  </a:txBody>
                  <a:tcPr marL="88831" marR="88831" marT="44415" marB="44415"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700" dirty="0" smtClean="0"/>
                        <a:t>recency</a:t>
                      </a:r>
                    </a:p>
                    <a:p>
                      <a:pPr algn="r" fontAlgn="ctr"/>
                      <a:endParaRPr lang="en-US" sz="1700" b="1" dirty="0">
                        <a:solidFill>
                          <a:srgbClr val="FFC000"/>
                        </a:solidFill>
                      </a:endParaRPr>
                    </a:p>
                  </a:txBody>
                  <a:tcPr marL="88831" marR="88831" marT="44415" marB="44415"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700" dirty="0" smtClean="0"/>
                        <a:t>frequency</a:t>
                      </a:r>
                    </a:p>
                    <a:p>
                      <a:pPr algn="r" fontAlgn="ctr"/>
                      <a:endParaRPr lang="en-US" sz="1700" b="1" dirty="0">
                        <a:solidFill>
                          <a:srgbClr val="FFC000"/>
                        </a:solidFill>
                      </a:endParaRPr>
                    </a:p>
                  </a:txBody>
                  <a:tcPr marL="88831" marR="88831" marT="44415" marB="44415"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dirty="0" smtClean="0"/>
                        <a:t>rating</a:t>
                      </a:r>
                    </a:p>
                    <a:p>
                      <a:endParaRPr lang="en-US" sz="1700" dirty="0">
                        <a:solidFill>
                          <a:srgbClr val="FFC000"/>
                        </a:solidFill>
                      </a:endParaRPr>
                    </a:p>
                  </a:txBody>
                  <a:tcPr marL="88831" marR="88831" marT="44415" marB="44415"/>
                </a:tc>
              </a:tr>
              <a:tr h="311806">
                <a:tc>
                  <a:txBody>
                    <a:bodyPr/>
                    <a:lstStyle/>
                    <a:p>
                      <a:pPr algn="r" fontAlgn="ctr"/>
                      <a:r>
                        <a:rPr lang="en-US" sz="1700"/>
                        <a:t>labels</a:t>
                      </a:r>
                      <a:endParaRPr lang="en-US" sz="1700" b="1">
                        <a:solidFill>
                          <a:srgbClr val="FFC000"/>
                        </a:solidFill>
                      </a:endParaRPr>
                    </a:p>
                  </a:txBody>
                  <a:tcPr marL="88831" marR="88831" marT="44415" marB="44415" anchor="ctr"/>
                </a:tc>
                <a:tc>
                  <a:txBody>
                    <a:bodyPr/>
                    <a:lstStyle/>
                    <a:p>
                      <a:pPr algn="r" fontAlgn="ctr"/>
                      <a:endParaRPr lang="en-US" sz="1700" b="1">
                        <a:solidFill>
                          <a:srgbClr val="FFC000"/>
                        </a:solidFill>
                      </a:endParaRPr>
                    </a:p>
                  </a:txBody>
                  <a:tcPr marL="88831" marR="88831" marT="44415" marB="44415" anchor="ctr"/>
                </a:tc>
                <a:tc>
                  <a:txBody>
                    <a:bodyPr/>
                    <a:lstStyle/>
                    <a:p>
                      <a:pPr algn="r" fontAlgn="ctr"/>
                      <a:endParaRPr lang="en-US" sz="1700" b="1">
                        <a:solidFill>
                          <a:srgbClr val="FFC000"/>
                        </a:solidFill>
                      </a:endParaRPr>
                    </a:p>
                  </a:txBody>
                  <a:tcPr marL="88831" marR="88831" marT="44415" marB="44415" anchor="ctr"/>
                </a:tc>
                <a:tc>
                  <a:txBody>
                    <a:bodyPr/>
                    <a:lstStyle/>
                    <a:p>
                      <a:pPr algn="r" fontAlgn="ctr"/>
                      <a:endParaRPr lang="en-US" sz="1700" b="1">
                        <a:solidFill>
                          <a:srgbClr val="FFC000"/>
                        </a:solidFill>
                      </a:endParaRPr>
                    </a:p>
                  </a:txBody>
                  <a:tcPr marL="88831" marR="88831" marT="44415" marB="44415" anchor="ctr"/>
                </a:tc>
              </a:tr>
              <a:tr h="414962">
                <a:tc>
                  <a:txBody>
                    <a:bodyPr/>
                    <a:lstStyle/>
                    <a:p>
                      <a:pPr algn="r" fontAlgn="ctr"/>
                      <a:r>
                        <a:rPr lang="en-US" sz="1700" dirty="0"/>
                        <a:t>Satisfied but Infrequent Shoppers</a:t>
                      </a:r>
                      <a:endParaRPr lang="en-US" sz="1700" b="1" dirty="0">
                        <a:solidFill>
                          <a:srgbClr val="FFC000"/>
                        </a:solidFill>
                      </a:endParaRPr>
                    </a:p>
                  </a:txBody>
                  <a:tcPr marL="88831" marR="88831" marT="44415" marB="44415" anchor="ctr"/>
                </a:tc>
                <a:tc>
                  <a:txBody>
                    <a:bodyPr/>
                    <a:lstStyle/>
                    <a:p>
                      <a:pPr algn="r" fontAlgn="ctr"/>
                      <a:r>
                        <a:rPr lang="en-US" sz="1700"/>
                        <a:t>3819.047396</a:t>
                      </a:r>
                      <a:endParaRPr lang="en-US" sz="1700">
                        <a:solidFill>
                          <a:srgbClr val="FFC000"/>
                        </a:solidFill>
                      </a:endParaRPr>
                    </a:p>
                  </a:txBody>
                  <a:tcPr marL="88831" marR="88831" marT="44415" marB="44415" anchor="ctr"/>
                </a:tc>
                <a:tc>
                  <a:txBody>
                    <a:bodyPr/>
                    <a:lstStyle/>
                    <a:p>
                      <a:pPr algn="r" fontAlgn="ctr"/>
                      <a:r>
                        <a:rPr lang="en-US" sz="1700"/>
                        <a:t>1.044444</a:t>
                      </a:r>
                      <a:endParaRPr lang="en-US" sz="1700">
                        <a:solidFill>
                          <a:srgbClr val="FFC000"/>
                        </a:solidFill>
                      </a:endParaRPr>
                    </a:p>
                  </a:txBody>
                  <a:tcPr marL="88831" marR="88831" marT="44415" marB="44415" anchor="ctr"/>
                </a:tc>
                <a:tc>
                  <a:txBody>
                    <a:bodyPr/>
                    <a:lstStyle/>
                    <a:p>
                      <a:pPr algn="r" fontAlgn="ctr"/>
                      <a:r>
                        <a:rPr lang="en-US" sz="1700"/>
                        <a:t>4.367332</a:t>
                      </a:r>
                      <a:endParaRPr lang="en-US" sz="1700">
                        <a:solidFill>
                          <a:srgbClr val="FFC000"/>
                        </a:solidFill>
                      </a:endParaRPr>
                    </a:p>
                  </a:txBody>
                  <a:tcPr marL="88831" marR="88831" marT="44415" marB="44415" anchor="ctr"/>
                </a:tc>
              </a:tr>
              <a:tr h="414962">
                <a:tc>
                  <a:txBody>
                    <a:bodyPr/>
                    <a:lstStyle/>
                    <a:p>
                      <a:pPr algn="r" fontAlgn="ctr"/>
                      <a:r>
                        <a:rPr lang="en-US" sz="1700"/>
                        <a:t>Dissatisfied and Infrequent Shoppers</a:t>
                      </a:r>
                      <a:endParaRPr lang="en-US" sz="1700" b="1">
                        <a:solidFill>
                          <a:srgbClr val="FFC000"/>
                        </a:solidFill>
                      </a:endParaRPr>
                    </a:p>
                  </a:txBody>
                  <a:tcPr marL="88831" marR="88831" marT="44415" marB="44415" anchor="ctr"/>
                </a:tc>
                <a:tc>
                  <a:txBody>
                    <a:bodyPr/>
                    <a:lstStyle/>
                    <a:p>
                      <a:pPr algn="r" fontAlgn="ctr"/>
                      <a:r>
                        <a:rPr lang="en-US" sz="1700" dirty="0"/>
                        <a:t>1503.419892</a:t>
                      </a:r>
                      <a:endParaRPr lang="en-US" sz="1700" dirty="0">
                        <a:solidFill>
                          <a:srgbClr val="FFC000"/>
                        </a:solidFill>
                      </a:endParaRPr>
                    </a:p>
                  </a:txBody>
                  <a:tcPr marL="88831" marR="88831" marT="44415" marB="44415" anchor="ctr"/>
                </a:tc>
                <a:tc>
                  <a:txBody>
                    <a:bodyPr/>
                    <a:lstStyle/>
                    <a:p>
                      <a:pPr algn="r" fontAlgn="ctr"/>
                      <a:r>
                        <a:rPr lang="en-US" sz="1700"/>
                        <a:t>1.025593</a:t>
                      </a:r>
                      <a:endParaRPr lang="en-US" sz="1700">
                        <a:solidFill>
                          <a:srgbClr val="FFC000"/>
                        </a:solidFill>
                      </a:endParaRPr>
                    </a:p>
                  </a:txBody>
                  <a:tcPr marL="88831" marR="88831" marT="44415" marB="44415" anchor="ctr"/>
                </a:tc>
                <a:tc>
                  <a:txBody>
                    <a:bodyPr/>
                    <a:lstStyle/>
                    <a:p>
                      <a:pPr algn="r" fontAlgn="ctr"/>
                      <a:r>
                        <a:rPr lang="en-US" sz="1700"/>
                        <a:t>1.704605</a:t>
                      </a:r>
                      <a:endParaRPr lang="en-US" sz="1700">
                        <a:solidFill>
                          <a:srgbClr val="FFC000"/>
                        </a:solidFill>
                      </a:endParaRPr>
                    </a:p>
                  </a:txBody>
                  <a:tcPr marL="88831" marR="88831" marT="44415" marB="44415" anchor="ctr"/>
                </a:tc>
              </a:tr>
              <a:tr h="414962">
                <a:tc>
                  <a:txBody>
                    <a:bodyPr/>
                    <a:lstStyle/>
                    <a:p>
                      <a:pPr algn="r" fontAlgn="ctr"/>
                      <a:r>
                        <a:rPr lang="en-US" sz="1700"/>
                        <a:t>Highly Satisfied but Infrequent Shoppers</a:t>
                      </a:r>
                      <a:endParaRPr lang="en-US" sz="1700" b="1">
                        <a:solidFill>
                          <a:srgbClr val="FFC000"/>
                        </a:solidFill>
                      </a:endParaRPr>
                    </a:p>
                  </a:txBody>
                  <a:tcPr marL="88831" marR="88831" marT="44415" marB="44415" anchor="ctr"/>
                </a:tc>
                <a:tc>
                  <a:txBody>
                    <a:bodyPr/>
                    <a:lstStyle/>
                    <a:p>
                      <a:pPr algn="r" fontAlgn="ctr"/>
                      <a:r>
                        <a:rPr lang="en-US" sz="1700"/>
                        <a:t>1210.454954</a:t>
                      </a:r>
                      <a:endParaRPr lang="en-US" sz="1700">
                        <a:solidFill>
                          <a:srgbClr val="FFC000"/>
                        </a:solidFill>
                      </a:endParaRPr>
                    </a:p>
                  </a:txBody>
                  <a:tcPr marL="88831" marR="88831" marT="44415" marB="44415" anchor="ctr"/>
                </a:tc>
                <a:tc>
                  <a:txBody>
                    <a:bodyPr/>
                    <a:lstStyle/>
                    <a:p>
                      <a:pPr algn="r" fontAlgn="ctr"/>
                      <a:r>
                        <a:rPr lang="en-US" sz="1700"/>
                        <a:t>1.000000</a:t>
                      </a:r>
                      <a:endParaRPr lang="en-US" sz="1700">
                        <a:solidFill>
                          <a:srgbClr val="FFC000"/>
                        </a:solidFill>
                      </a:endParaRPr>
                    </a:p>
                  </a:txBody>
                  <a:tcPr marL="88831" marR="88831" marT="44415" marB="44415" anchor="ctr"/>
                </a:tc>
                <a:tc>
                  <a:txBody>
                    <a:bodyPr/>
                    <a:lstStyle/>
                    <a:p>
                      <a:pPr algn="r" fontAlgn="ctr"/>
                      <a:r>
                        <a:rPr lang="en-US" sz="1700"/>
                        <a:t>4.818066</a:t>
                      </a:r>
                      <a:endParaRPr lang="en-US" sz="1700">
                        <a:solidFill>
                          <a:srgbClr val="FFC000"/>
                        </a:solidFill>
                      </a:endParaRPr>
                    </a:p>
                  </a:txBody>
                  <a:tcPr marL="88831" marR="88831" marT="44415" marB="44415" anchor="ctr"/>
                </a:tc>
              </a:tr>
              <a:tr h="311806">
                <a:tc>
                  <a:txBody>
                    <a:bodyPr/>
                    <a:lstStyle/>
                    <a:p>
                      <a:pPr algn="r" fontAlgn="ctr"/>
                      <a:r>
                        <a:rPr lang="en-US" sz="1700"/>
                        <a:t>Frequent and Loyal Shoppers</a:t>
                      </a:r>
                      <a:endParaRPr lang="en-US" sz="1700" b="1">
                        <a:solidFill>
                          <a:srgbClr val="FFC000"/>
                        </a:solidFill>
                      </a:endParaRPr>
                    </a:p>
                  </a:txBody>
                  <a:tcPr marL="88831" marR="88831" marT="44415" marB="44415" anchor="ctr"/>
                </a:tc>
                <a:tc>
                  <a:txBody>
                    <a:bodyPr/>
                    <a:lstStyle/>
                    <a:p>
                      <a:pPr algn="r" fontAlgn="ctr"/>
                      <a:r>
                        <a:rPr lang="en-US" sz="1700"/>
                        <a:t>1415.000000</a:t>
                      </a:r>
                      <a:endParaRPr lang="en-US" sz="1700">
                        <a:solidFill>
                          <a:srgbClr val="FFC000"/>
                        </a:solidFill>
                      </a:endParaRPr>
                    </a:p>
                  </a:txBody>
                  <a:tcPr marL="88831" marR="88831" marT="44415" marB="44415" anchor="ctr"/>
                </a:tc>
                <a:tc>
                  <a:txBody>
                    <a:bodyPr/>
                    <a:lstStyle/>
                    <a:p>
                      <a:pPr algn="r" fontAlgn="ctr"/>
                      <a:r>
                        <a:rPr lang="en-US" sz="1700" dirty="0"/>
                        <a:t>6.606796</a:t>
                      </a:r>
                      <a:endParaRPr lang="en-US" sz="1700" dirty="0">
                        <a:solidFill>
                          <a:srgbClr val="FFC000"/>
                        </a:solidFill>
                      </a:endParaRPr>
                    </a:p>
                  </a:txBody>
                  <a:tcPr marL="88831" marR="88831" marT="44415" marB="44415" anchor="ctr"/>
                </a:tc>
                <a:tc>
                  <a:txBody>
                    <a:bodyPr/>
                    <a:lstStyle/>
                    <a:p>
                      <a:pPr algn="r" fontAlgn="ctr"/>
                      <a:r>
                        <a:rPr lang="en-US" sz="1700"/>
                        <a:t>4.330962</a:t>
                      </a:r>
                      <a:endParaRPr lang="en-US" sz="1700">
                        <a:solidFill>
                          <a:srgbClr val="FFC000"/>
                        </a:solidFill>
                      </a:endParaRPr>
                    </a:p>
                  </a:txBody>
                  <a:tcPr marL="88831" marR="88831" marT="44415" marB="44415" anchor="ctr"/>
                </a:tc>
              </a:tr>
              <a:tr h="539451">
                <a:tc>
                  <a:txBody>
                    <a:bodyPr/>
                    <a:lstStyle/>
                    <a:p>
                      <a:pPr algn="r" fontAlgn="ctr"/>
                      <a:r>
                        <a:rPr lang="en-US" sz="1700" dirty="0"/>
                        <a:t>Moderately Satisfied and Frequent Shoppers</a:t>
                      </a:r>
                      <a:endParaRPr lang="en-US" sz="1700" b="1" dirty="0">
                        <a:solidFill>
                          <a:srgbClr val="FFC000"/>
                        </a:solidFill>
                      </a:endParaRPr>
                    </a:p>
                  </a:txBody>
                  <a:tcPr marL="88831" marR="88831" marT="44415" marB="44415" anchor="ctr"/>
                </a:tc>
                <a:tc>
                  <a:txBody>
                    <a:bodyPr/>
                    <a:lstStyle/>
                    <a:p>
                      <a:pPr algn="r" fontAlgn="ctr"/>
                      <a:r>
                        <a:rPr lang="en-US" sz="1700"/>
                        <a:t>1235.750644</a:t>
                      </a:r>
                      <a:endParaRPr lang="en-US" sz="1700">
                        <a:solidFill>
                          <a:srgbClr val="FFC000"/>
                        </a:solidFill>
                      </a:endParaRPr>
                    </a:p>
                  </a:txBody>
                  <a:tcPr marL="88831" marR="88831" marT="44415" marB="44415" anchor="ctr"/>
                </a:tc>
                <a:tc>
                  <a:txBody>
                    <a:bodyPr/>
                    <a:lstStyle/>
                    <a:p>
                      <a:pPr algn="r" fontAlgn="ctr"/>
                      <a:r>
                        <a:rPr lang="en-US" sz="1700"/>
                        <a:t>2.306041</a:t>
                      </a:r>
                      <a:endParaRPr lang="en-US" sz="1700">
                        <a:solidFill>
                          <a:srgbClr val="FFC000"/>
                        </a:solidFill>
                      </a:endParaRPr>
                    </a:p>
                  </a:txBody>
                  <a:tcPr marL="88831" marR="88831" marT="44415" marB="44415" anchor="ctr"/>
                </a:tc>
                <a:tc>
                  <a:txBody>
                    <a:bodyPr/>
                    <a:lstStyle/>
                    <a:p>
                      <a:pPr algn="r" fontAlgn="ctr"/>
                      <a:r>
                        <a:rPr lang="en-US" sz="1700" dirty="0"/>
                        <a:t>4.412062</a:t>
                      </a:r>
                      <a:endParaRPr lang="en-US" sz="1700" dirty="0">
                        <a:solidFill>
                          <a:srgbClr val="FFC000"/>
                        </a:solidFill>
                      </a:endParaRPr>
                    </a:p>
                  </a:txBody>
                  <a:tcPr marL="88831" marR="88831" marT="44415" marB="44415" anchor="ctr"/>
                </a:tc>
              </a:tr>
            </a:tbl>
          </a:graphicData>
        </a:graphic>
      </p:graphicFrame>
      <p:sp>
        <p:nvSpPr>
          <p:cNvPr id="5" name="Rectangle 4"/>
          <p:cNvSpPr/>
          <p:nvPr/>
        </p:nvSpPr>
        <p:spPr>
          <a:xfrm>
            <a:off x="1" y="4826675"/>
            <a:ext cx="12192000" cy="1446550"/>
          </a:xfrm>
          <a:prstGeom prst="rect">
            <a:avLst/>
          </a:prstGeom>
        </p:spPr>
        <p:txBody>
          <a:bodyPr wrap="square">
            <a:spAutoFit/>
          </a:bodyPr>
          <a:lstStyle/>
          <a:p>
            <a:pPr algn="just"/>
            <a:r>
              <a:rPr lang="en-US" sz="2200" b="1" dirty="0" smtClean="0"/>
              <a:t>the key to improving customer retention is to understand the needs and preferences of each group of customers and to offer personalized experiences that meet their unique needs. By leveraging the insights gained from RFM analysis, you can develop targeted retention strategies that drive long-term customer loyalty and growth</a:t>
            </a:r>
            <a:endParaRPr lang="en-US" sz="2200" b="1" dirty="0"/>
          </a:p>
        </p:txBody>
      </p:sp>
      <p:sp>
        <p:nvSpPr>
          <p:cNvPr id="6" name="Rectangle 5"/>
          <p:cNvSpPr/>
          <p:nvPr/>
        </p:nvSpPr>
        <p:spPr>
          <a:xfrm>
            <a:off x="232436" y="483326"/>
            <a:ext cx="4091369" cy="461665"/>
          </a:xfrm>
          <a:prstGeom prst="rect">
            <a:avLst/>
          </a:prstGeom>
        </p:spPr>
        <p:txBody>
          <a:bodyPr wrap="square">
            <a:spAutoFit/>
          </a:bodyPr>
          <a:lstStyle/>
          <a:p>
            <a:r>
              <a:rPr lang="en-US" sz="2400" b="1" dirty="0" smtClean="0">
                <a:solidFill>
                  <a:schemeClr val="tx2">
                    <a:lumMod val="75000"/>
                  </a:schemeClr>
                </a:solidFill>
              </a:rPr>
              <a:t>Magazine Subscriptions</a:t>
            </a:r>
            <a:endParaRPr lang="en-US" sz="2400" b="1" dirty="0">
              <a:solidFill>
                <a:schemeClr val="tx2">
                  <a:lumMod val="75000"/>
                </a:schemeClr>
              </a:solidFill>
            </a:endParaRPr>
          </a:p>
        </p:txBody>
      </p:sp>
      <p:sp>
        <p:nvSpPr>
          <p:cNvPr id="7" name="TextBox 6"/>
          <p:cNvSpPr txBox="1"/>
          <p:nvPr/>
        </p:nvSpPr>
        <p:spPr>
          <a:xfrm>
            <a:off x="8869679" y="1110343"/>
            <a:ext cx="3204754" cy="3139321"/>
          </a:xfrm>
          <a:prstGeom prst="rect">
            <a:avLst/>
          </a:prstGeom>
          <a:noFill/>
        </p:spPr>
        <p:txBody>
          <a:bodyPr wrap="square" rtlCol="0">
            <a:spAutoFit/>
          </a:bodyPr>
          <a:lstStyle/>
          <a:p>
            <a:pPr algn="just"/>
            <a:r>
              <a:rPr lang="en-US" b="1" dirty="0" smtClean="0"/>
              <a:t>By using rating columns, businesses can gain a better understanding of customer satisfaction, preferences, and behavior beyond just their purchase history or monetary value. This approach can help improve customer loyalty and retention by tailoring marketing strategies to meet customer expectations and needs</a:t>
            </a:r>
            <a:endParaRPr lang="en-US" b="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379245D-B908-4A7C-8EA9-7994D5CDBDBD}"/>
              </a:ext>
            </a:extLst>
          </p:cNvPr>
          <p:cNvSpPr>
            <a:spLocks noGrp="1"/>
          </p:cNvSpPr>
          <p:nvPr>
            <p:ph type="title"/>
          </p:nvPr>
        </p:nvSpPr>
        <p:spPr>
          <a:xfrm>
            <a:off x="0" y="0"/>
            <a:ext cx="12191999" cy="1248229"/>
          </a:xfrm>
        </p:spPr>
        <p:txBody>
          <a:bodyPr>
            <a:normAutofit fontScale="90000"/>
          </a:bodyPr>
          <a:lstStyle/>
          <a:p>
            <a:r>
              <a:rPr lang="en-US" sz="4000" dirty="0">
                <a:solidFill>
                  <a:schemeClr val="bg1"/>
                </a:solidFill>
                <a:latin typeface="Times New Roman" panose="02020603050405020304" pitchFamily="18" charset="0"/>
                <a:cs typeface="Times New Roman" panose="02020603050405020304" pitchFamily="18" charset="0"/>
              </a:rPr>
              <a:t>TIME SERIES ANALYSIS </a:t>
            </a:r>
            <a:r>
              <a:rPr lang="en-US" sz="3600" dirty="0">
                <a:solidFill>
                  <a:srgbClr val="00B0F0"/>
                </a:solidFill>
                <a:latin typeface="Times New Roman" panose="02020603050405020304" pitchFamily="18" charset="0"/>
                <a:cs typeface="Times New Roman" panose="02020603050405020304" pitchFamily="18" charset="0"/>
              </a:rPr>
              <a:t/>
            </a:r>
            <a:br>
              <a:rPr lang="en-US" sz="3600" dirty="0">
                <a:solidFill>
                  <a:srgbClr val="00B0F0"/>
                </a:solidFill>
                <a:latin typeface="Times New Roman" panose="02020603050405020304" pitchFamily="18" charset="0"/>
                <a:cs typeface="Times New Roman" panose="02020603050405020304" pitchFamily="18" charset="0"/>
              </a:rPr>
            </a:br>
            <a:endParaRPr lang="en-IN" dirty="0">
              <a:solidFill>
                <a:srgbClr val="00B0F0"/>
              </a:solidFill>
            </a:endParaRPr>
          </a:p>
        </p:txBody>
      </p:sp>
      <p:sp>
        <p:nvSpPr>
          <p:cNvPr id="3" name="Content Placeholder 2">
            <a:extLst>
              <a:ext uri="{FF2B5EF4-FFF2-40B4-BE49-F238E27FC236}">
                <a16:creationId xmlns:a16="http://schemas.microsoft.com/office/drawing/2014/main" xmlns="" id="{D2458797-F528-495D-A7FF-BE7ED186F570}"/>
              </a:ext>
            </a:extLst>
          </p:cNvPr>
          <p:cNvSpPr>
            <a:spLocks noGrp="1"/>
          </p:cNvSpPr>
          <p:nvPr>
            <p:ph idx="4294967295"/>
          </p:nvPr>
        </p:nvSpPr>
        <p:spPr>
          <a:xfrm>
            <a:off x="0" y="1248229"/>
            <a:ext cx="12192000" cy="3695136"/>
          </a:xfrm>
        </p:spPr>
        <p:txBody>
          <a:bodyPr>
            <a:normAutofit fontScale="92500" lnSpcReduction="20000"/>
          </a:bodyPr>
          <a:lstStyle/>
          <a:p>
            <a:pPr algn="just"/>
            <a:r>
              <a:rPr lang="en-US" sz="3600" b="1" dirty="0" smtClean="0"/>
              <a:t>Time series analysis for sentiment aims to identify trends or patterns in customer opinions over time.</a:t>
            </a:r>
          </a:p>
          <a:p>
            <a:pPr algn="just"/>
            <a:r>
              <a:rPr lang="en-US" sz="3600" b="1" dirty="0" smtClean="0"/>
              <a:t>This involves collecting data on customer sentiment at regular intervals and using statistical methods to analyze it.</a:t>
            </a:r>
          </a:p>
          <a:p>
            <a:pPr algn="just"/>
            <a:r>
              <a:rPr lang="en-US" sz="3600" b="1" dirty="0" smtClean="0"/>
              <a:t>The insights gained from time series analysis can help businesses make informed decisions about marketing, product development, or customer service to improve customer satisfaction and increase revenue</a:t>
            </a:r>
            <a:r>
              <a:rPr lang="en-US" sz="3600" dirty="0" smtClean="0"/>
              <a:t>.</a:t>
            </a:r>
            <a:endParaRPr lang="en-US" sz="3600" dirty="0"/>
          </a:p>
        </p:txBody>
      </p:sp>
    </p:spTree>
    <p:extLst>
      <p:ext uri="{BB962C8B-B14F-4D97-AF65-F5344CB8AC3E}">
        <p14:creationId xmlns:p14="http://schemas.microsoft.com/office/powerpoint/2010/main" xmlns="" val="9906306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82878" y="9935"/>
            <a:ext cx="12009121" cy="646331"/>
          </a:xfrm>
          <a:prstGeom prst="rect">
            <a:avLst/>
          </a:prstGeom>
        </p:spPr>
        <p:txBody>
          <a:bodyPr wrap="square">
            <a:spAutoFit/>
          </a:bodyPr>
          <a:lstStyle/>
          <a:p>
            <a:pPr algn="ctr"/>
            <a:r>
              <a:rPr lang="en-US" sz="3600" dirty="0" smtClean="0">
                <a:solidFill>
                  <a:schemeClr val="bg1"/>
                </a:solidFill>
              </a:rPr>
              <a:t>FORECASTING OF POSITIVE AND NEGATIVE SENTIMENTS</a:t>
            </a:r>
            <a:endParaRPr lang="en-US" sz="3600" dirty="0">
              <a:solidFill>
                <a:schemeClr val="bg1"/>
              </a:solidFill>
            </a:endParaRPr>
          </a:p>
        </p:txBody>
      </p:sp>
      <p:sp>
        <p:nvSpPr>
          <p:cNvPr id="3" name="TextBox 2"/>
          <p:cNvSpPr txBox="1"/>
          <p:nvPr/>
        </p:nvSpPr>
        <p:spPr>
          <a:xfrm>
            <a:off x="4924700" y="692331"/>
            <a:ext cx="6283235" cy="430887"/>
          </a:xfrm>
          <a:prstGeom prst="rect">
            <a:avLst/>
          </a:prstGeom>
          <a:noFill/>
        </p:spPr>
        <p:txBody>
          <a:bodyPr wrap="square" rtlCol="0">
            <a:spAutoFit/>
          </a:bodyPr>
          <a:lstStyle/>
          <a:p>
            <a:r>
              <a:rPr lang="en-US" sz="2200" dirty="0" smtClean="0">
                <a:solidFill>
                  <a:schemeClr val="tx2">
                    <a:lumMod val="75000"/>
                  </a:schemeClr>
                </a:solidFill>
              </a:rPr>
              <a:t>All Beauty Data</a:t>
            </a:r>
            <a:endParaRPr lang="en-US" sz="2200" dirty="0">
              <a:solidFill>
                <a:schemeClr val="tx2">
                  <a:lumMod val="75000"/>
                </a:schemeClr>
              </a:solidFill>
            </a:endParaRPr>
          </a:p>
        </p:txBody>
      </p:sp>
      <p:pic>
        <p:nvPicPr>
          <p:cNvPr id="6" name="Picture 5" descr="Capture3.PNG"/>
          <p:cNvPicPr>
            <a:picLocks noChangeAspect="1"/>
          </p:cNvPicPr>
          <p:nvPr/>
        </p:nvPicPr>
        <p:blipFill>
          <a:blip r:embed="rId2"/>
          <a:stretch>
            <a:fillRect/>
          </a:stretch>
        </p:blipFill>
        <p:spPr>
          <a:xfrm>
            <a:off x="0" y="1237331"/>
            <a:ext cx="5943600" cy="4810773"/>
          </a:xfrm>
          <a:prstGeom prst="rect">
            <a:avLst/>
          </a:prstGeom>
        </p:spPr>
      </p:pic>
      <p:pic>
        <p:nvPicPr>
          <p:cNvPr id="7" name="Picture 6" descr="Capture4.PNG"/>
          <p:cNvPicPr>
            <a:picLocks noChangeAspect="1"/>
          </p:cNvPicPr>
          <p:nvPr/>
        </p:nvPicPr>
        <p:blipFill>
          <a:blip r:embed="rId3"/>
          <a:stretch>
            <a:fillRect/>
          </a:stretch>
        </p:blipFill>
        <p:spPr>
          <a:xfrm>
            <a:off x="6453055" y="1584052"/>
            <a:ext cx="5460275" cy="4816755"/>
          </a:xfrm>
          <a:prstGeom prst="rect">
            <a:avLst/>
          </a:prstGeom>
        </p:spPr>
      </p:pic>
      <p:sp>
        <p:nvSpPr>
          <p:cNvPr id="8" name="Rectangle 7"/>
          <p:cNvSpPr/>
          <p:nvPr/>
        </p:nvSpPr>
        <p:spPr>
          <a:xfrm>
            <a:off x="0" y="6040958"/>
            <a:ext cx="12488091" cy="923330"/>
          </a:xfrm>
          <a:prstGeom prst="rect">
            <a:avLst/>
          </a:prstGeom>
        </p:spPr>
        <p:txBody>
          <a:bodyPr wrap="square">
            <a:spAutoFit/>
          </a:bodyPr>
          <a:lstStyle/>
          <a:p>
            <a:pPr>
              <a:lnSpc>
                <a:spcPct val="150000"/>
              </a:lnSpc>
            </a:pPr>
            <a:r>
              <a:rPr lang="en-US" b="1" dirty="0" smtClean="0">
                <a:cs typeface="Times New Roman" panose="02020603050405020304" pitchFamily="18" charset="0"/>
              </a:rPr>
              <a:t>INTERPRETATION</a:t>
            </a:r>
            <a:r>
              <a:rPr lang="en-US" dirty="0" smtClean="0">
                <a:cs typeface="Times New Roman" panose="02020603050405020304" pitchFamily="18" charset="0"/>
              </a:rPr>
              <a:t> : </a:t>
            </a:r>
            <a:r>
              <a:rPr lang="en-US" dirty="0" smtClean="0">
                <a:latin typeface="Times New Roman" panose="02020603050405020304" pitchFamily="18" charset="0"/>
                <a:cs typeface="Times New Roman" panose="02020603050405020304" pitchFamily="18" charset="0"/>
              </a:rPr>
              <a:t>Considering the </a:t>
            </a:r>
            <a:r>
              <a:rPr lang="en-US" b="1" dirty="0" smtClean="0">
                <a:latin typeface="Times New Roman" panose="02020603050405020304" pitchFamily="18" charset="0"/>
                <a:cs typeface="Times New Roman" panose="02020603050405020304" pitchFamily="18" charset="0"/>
              </a:rPr>
              <a:t>All Beauty Dataset</a:t>
            </a:r>
            <a:r>
              <a:rPr lang="en-US" dirty="0" smtClean="0">
                <a:latin typeface="Times New Roman" panose="02020603050405020304" pitchFamily="18" charset="0"/>
                <a:cs typeface="Times New Roman" panose="02020603050405020304" pitchFamily="18" charset="0"/>
              </a:rPr>
              <a:t>, the  future  trend for </a:t>
            </a:r>
            <a:r>
              <a:rPr lang="en-US" b="1" dirty="0" smtClean="0">
                <a:solidFill>
                  <a:schemeClr val="tx2">
                    <a:lumMod val="60000"/>
                    <a:lumOff val="40000"/>
                  </a:schemeClr>
                </a:solidFill>
                <a:latin typeface="Times New Roman" panose="02020603050405020304" pitchFamily="18" charset="0"/>
                <a:cs typeface="Times New Roman" panose="02020603050405020304" pitchFamily="18" charset="0"/>
              </a:rPr>
              <a:t>Positive</a:t>
            </a:r>
            <a:r>
              <a:rPr lang="en-US" b="1" dirty="0" smtClean="0">
                <a:solidFill>
                  <a:srgbClr val="0070C0"/>
                </a:solidFill>
                <a:latin typeface="Times New Roman" panose="02020603050405020304" pitchFamily="18" charset="0"/>
                <a:cs typeface="Times New Roman" panose="02020603050405020304" pitchFamily="18" charset="0"/>
              </a:rPr>
              <a:t> sentiments </a:t>
            </a:r>
            <a:r>
              <a:rPr lang="en-US" b="1" dirty="0" smtClean="0">
                <a:solidFill>
                  <a:schemeClr val="tx2">
                    <a:lumMod val="60000"/>
                    <a:lumOff val="40000"/>
                  </a:schemeClr>
                </a:solidFill>
                <a:latin typeface="Times New Roman" panose="02020603050405020304" pitchFamily="18" charset="0"/>
                <a:cs typeface="Times New Roman" panose="02020603050405020304" pitchFamily="18" charset="0"/>
              </a:rPr>
              <a:t>is increasing </a:t>
            </a:r>
            <a:r>
              <a:rPr lang="en-US" dirty="0" smtClean="0">
                <a:latin typeface="Times New Roman" panose="02020603050405020304" pitchFamily="18" charset="0"/>
                <a:cs typeface="Times New Roman" panose="02020603050405020304" pitchFamily="18" charset="0"/>
              </a:rPr>
              <a:t>and  future trend for  </a:t>
            </a:r>
            <a:r>
              <a:rPr lang="en-US" b="1" dirty="0" smtClean="0">
                <a:solidFill>
                  <a:schemeClr val="accent2"/>
                </a:solidFill>
                <a:latin typeface="Times New Roman" panose="02020603050405020304" pitchFamily="18" charset="0"/>
                <a:cs typeface="Times New Roman" panose="02020603050405020304" pitchFamily="18" charset="0"/>
              </a:rPr>
              <a:t>Negative sentiments is  decreasing</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cxnSp>
        <p:nvCxnSpPr>
          <p:cNvPr id="10" name="Straight Connector 9"/>
          <p:cNvCxnSpPr/>
          <p:nvPr/>
        </p:nvCxnSpPr>
        <p:spPr>
          <a:xfrm rot="16200000" flipH="1">
            <a:off x="3176508" y="3999466"/>
            <a:ext cx="5717066" cy="1"/>
          </a:xfrm>
          <a:prstGeom prst="line">
            <a:avLst/>
          </a:prstGeom>
          <a:ln>
            <a:solidFill>
              <a:schemeClr val="tx1"/>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27141692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pture2.PNG"/>
          <p:cNvPicPr>
            <a:picLocks noChangeAspect="1"/>
          </p:cNvPicPr>
          <p:nvPr/>
        </p:nvPicPr>
        <p:blipFill>
          <a:blip r:embed="rId2"/>
          <a:stretch>
            <a:fillRect/>
          </a:stretch>
        </p:blipFill>
        <p:spPr>
          <a:xfrm>
            <a:off x="6104197" y="849087"/>
            <a:ext cx="5691564" cy="5225142"/>
          </a:xfrm>
          <a:prstGeom prst="rect">
            <a:avLst/>
          </a:prstGeom>
        </p:spPr>
      </p:pic>
      <p:sp>
        <p:nvSpPr>
          <p:cNvPr id="7" name="Rounded Rectangle 6"/>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82878" y="49124"/>
            <a:ext cx="12009121" cy="646331"/>
          </a:xfrm>
          <a:prstGeom prst="rect">
            <a:avLst/>
          </a:prstGeom>
        </p:spPr>
        <p:txBody>
          <a:bodyPr wrap="square">
            <a:spAutoFit/>
          </a:bodyPr>
          <a:lstStyle/>
          <a:p>
            <a:pPr algn="ctr"/>
            <a:r>
              <a:rPr lang="en-US" sz="3600" dirty="0" smtClean="0">
                <a:solidFill>
                  <a:schemeClr val="bg1"/>
                </a:solidFill>
              </a:rPr>
              <a:t>FORECASTING OF POSITIVE AND NEGATIVE SENTIMENTS</a:t>
            </a:r>
            <a:endParaRPr lang="en-US" sz="3600" dirty="0">
              <a:solidFill>
                <a:schemeClr val="bg1"/>
              </a:solidFill>
            </a:endParaRPr>
          </a:p>
        </p:txBody>
      </p:sp>
      <p:sp>
        <p:nvSpPr>
          <p:cNvPr id="3" name="TextBox 2"/>
          <p:cNvSpPr txBox="1"/>
          <p:nvPr/>
        </p:nvSpPr>
        <p:spPr>
          <a:xfrm>
            <a:off x="4284623" y="640081"/>
            <a:ext cx="3304903" cy="430887"/>
          </a:xfrm>
          <a:prstGeom prst="rect">
            <a:avLst/>
          </a:prstGeom>
          <a:noFill/>
        </p:spPr>
        <p:txBody>
          <a:bodyPr wrap="square" rtlCol="0">
            <a:spAutoFit/>
          </a:bodyPr>
          <a:lstStyle/>
          <a:p>
            <a:r>
              <a:rPr lang="en-US" sz="2200" dirty="0" smtClean="0">
                <a:solidFill>
                  <a:schemeClr val="tx2">
                    <a:lumMod val="75000"/>
                  </a:schemeClr>
                </a:solidFill>
              </a:rPr>
              <a:t>Magazine Subscriptions</a:t>
            </a:r>
            <a:endParaRPr lang="en-US" sz="2200" dirty="0">
              <a:solidFill>
                <a:schemeClr val="tx2">
                  <a:lumMod val="75000"/>
                </a:schemeClr>
              </a:solidFill>
            </a:endParaRPr>
          </a:p>
        </p:txBody>
      </p:sp>
      <p:pic>
        <p:nvPicPr>
          <p:cNvPr id="5" name="Picture 4" descr="Capture.PNG"/>
          <p:cNvPicPr>
            <a:picLocks noChangeAspect="1"/>
          </p:cNvPicPr>
          <p:nvPr/>
        </p:nvPicPr>
        <p:blipFill>
          <a:blip r:embed="rId3"/>
          <a:stretch>
            <a:fillRect/>
          </a:stretch>
        </p:blipFill>
        <p:spPr>
          <a:xfrm>
            <a:off x="65314" y="1125195"/>
            <a:ext cx="5903259" cy="4737723"/>
          </a:xfrm>
          <a:prstGeom prst="rect">
            <a:avLst/>
          </a:prstGeom>
        </p:spPr>
      </p:pic>
      <p:sp>
        <p:nvSpPr>
          <p:cNvPr id="6" name="Rectangle 5"/>
          <p:cNvSpPr/>
          <p:nvPr/>
        </p:nvSpPr>
        <p:spPr>
          <a:xfrm>
            <a:off x="0" y="5852160"/>
            <a:ext cx="12192000" cy="1012072"/>
          </a:xfrm>
          <a:prstGeom prst="rect">
            <a:avLst/>
          </a:prstGeom>
        </p:spPr>
        <p:txBody>
          <a:bodyPr wrap="square">
            <a:spAutoFit/>
          </a:bodyPr>
          <a:lstStyle/>
          <a:p>
            <a:pPr>
              <a:lnSpc>
                <a:spcPct val="150000"/>
              </a:lnSpc>
            </a:pPr>
            <a:r>
              <a:rPr lang="en-US" sz="2400" b="1" dirty="0" smtClean="0">
                <a:cs typeface="Times New Roman" panose="02020603050405020304" pitchFamily="18" charset="0"/>
              </a:rPr>
              <a:t>INTERPRETATION</a:t>
            </a:r>
            <a:r>
              <a:rPr lang="en-US" sz="2400" dirty="0" smtClean="0">
                <a:cs typeface="Times New Roman" panose="02020603050405020304" pitchFamily="18" charset="0"/>
              </a:rPr>
              <a:t> : </a:t>
            </a:r>
            <a:r>
              <a:rPr lang="en-US" dirty="0" smtClean="0">
                <a:latin typeface="Times New Roman" panose="02020603050405020304" pitchFamily="18" charset="0"/>
                <a:cs typeface="Times New Roman" panose="02020603050405020304" pitchFamily="18" charset="0"/>
              </a:rPr>
              <a:t>Considering the </a:t>
            </a:r>
            <a:r>
              <a:rPr lang="en-US" b="1" dirty="0" smtClean="0">
                <a:latin typeface="Times New Roman" panose="02020603050405020304" pitchFamily="18" charset="0"/>
                <a:cs typeface="Times New Roman" panose="02020603050405020304" pitchFamily="18" charset="0"/>
              </a:rPr>
              <a:t>Magazine Subscription Dataset</a:t>
            </a:r>
            <a:r>
              <a:rPr lang="en-US" dirty="0" smtClean="0">
                <a:latin typeface="Times New Roman" panose="02020603050405020304" pitchFamily="18" charset="0"/>
                <a:cs typeface="Times New Roman" panose="02020603050405020304" pitchFamily="18" charset="0"/>
              </a:rPr>
              <a:t>, the  future  trend for </a:t>
            </a:r>
            <a:r>
              <a:rPr lang="en-US" b="1" dirty="0" smtClean="0">
                <a:solidFill>
                  <a:schemeClr val="tx2">
                    <a:lumMod val="60000"/>
                    <a:lumOff val="40000"/>
                  </a:schemeClr>
                </a:solidFill>
                <a:latin typeface="Times New Roman" panose="02020603050405020304" pitchFamily="18" charset="0"/>
                <a:cs typeface="Times New Roman" panose="02020603050405020304" pitchFamily="18" charset="0"/>
              </a:rPr>
              <a:t>Positive</a:t>
            </a:r>
            <a:r>
              <a:rPr lang="en-US" b="1" dirty="0" smtClean="0">
                <a:solidFill>
                  <a:srgbClr val="0070C0"/>
                </a:solidFill>
                <a:latin typeface="Times New Roman" panose="02020603050405020304" pitchFamily="18" charset="0"/>
                <a:cs typeface="Times New Roman" panose="02020603050405020304" pitchFamily="18" charset="0"/>
              </a:rPr>
              <a:t> sentiments </a:t>
            </a:r>
            <a:r>
              <a:rPr lang="en-US" b="1" dirty="0" smtClean="0">
                <a:solidFill>
                  <a:schemeClr val="tx2">
                    <a:lumMod val="60000"/>
                    <a:lumOff val="40000"/>
                  </a:schemeClr>
                </a:solidFill>
                <a:latin typeface="Times New Roman" panose="02020603050405020304" pitchFamily="18" charset="0"/>
                <a:cs typeface="Times New Roman" panose="02020603050405020304" pitchFamily="18" charset="0"/>
              </a:rPr>
              <a:t>is increasing </a:t>
            </a:r>
            <a:r>
              <a:rPr lang="en-US" dirty="0" smtClean="0">
                <a:latin typeface="Times New Roman" panose="02020603050405020304" pitchFamily="18" charset="0"/>
                <a:cs typeface="Times New Roman" panose="02020603050405020304" pitchFamily="18" charset="0"/>
              </a:rPr>
              <a:t>and  future trend for  </a:t>
            </a:r>
            <a:r>
              <a:rPr lang="en-US" b="1" dirty="0" smtClean="0">
                <a:solidFill>
                  <a:schemeClr val="accent2"/>
                </a:solidFill>
                <a:latin typeface="Times New Roman" panose="02020603050405020304" pitchFamily="18" charset="0"/>
                <a:cs typeface="Times New Roman" panose="02020603050405020304" pitchFamily="18" charset="0"/>
              </a:rPr>
              <a:t>Negative sentiments is  decreasing</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rot="16200000" flipH="1">
            <a:off x="3124256" y="3999466"/>
            <a:ext cx="5717066" cy="1"/>
          </a:xfrm>
          <a:prstGeom prst="line">
            <a:avLst/>
          </a:prstGeom>
          <a:ln>
            <a:solidFill>
              <a:schemeClr val="tx1"/>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6095759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24390" y="-13062"/>
            <a:ext cx="12143220" cy="6857999"/>
          </a:xfrm>
          <a:prstGeom prst="rect">
            <a:avLst/>
          </a:prstGeom>
          <a:noFill/>
          <a:ln w="9525">
            <a:noFill/>
            <a:miter lim="800000"/>
            <a:headEnd/>
            <a:tailEnd/>
          </a:ln>
          <a:effectLst/>
        </p:spPr>
      </p:pic>
      <p:sp>
        <p:nvSpPr>
          <p:cNvPr id="4" name="Rectangle 3"/>
          <p:cNvSpPr/>
          <p:nvPr/>
        </p:nvSpPr>
        <p:spPr>
          <a:xfrm>
            <a:off x="169819" y="5060074"/>
            <a:ext cx="4661854" cy="707886"/>
          </a:xfrm>
          <a:prstGeom prst="rect">
            <a:avLst/>
          </a:prstGeom>
        </p:spPr>
        <p:txBody>
          <a:bodyPr wrap="none">
            <a:spAutoFit/>
          </a:bodyPr>
          <a:lstStyle/>
          <a:p>
            <a:r>
              <a:rPr lang="en-US" sz="4000" dirty="0" smtClean="0">
                <a:solidFill>
                  <a:srgbClr val="FFFF00"/>
                </a:solidFill>
                <a:latin typeface="Times New Roman" panose="02020603050405020304" pitchFamily="18" charset="0"/>
                <a:cs typeface="Times New Roman" panose="02020603050405020304" pitchFamily="18" charset="0"/>
              </a:rPr>
              <a:t>GUI for classification</a:t>
            </a:r>
            <a:endParaRPr lang="en-US" sz="4000" dirty="0">
              <a:solidFill>
                <a:srgbClr val="FFFF00"/>
              </a:solidFill>
            </a:endParaRPr>
          </a:p>
        </p:txBody>
      </p:sp>
      <p:sp>
        <p:nvSpPr>
          <p:cNvPr id="6" name="TextBox 5"/>
          <p:cNvSpPr txBox="1"/>
          <p:nvPr/>
        </p:nvSpPr>
        <p:spPr>
          <a:xfrm>
            <a:off x="248193" y="5695407"/>
            <a:ext cx="7171509" cy="646331"/>
          </a:xfrm>
          <a:prstGeom prst="rect">
            <a:avLst/>
          </a:prstGeom>
          <a:noFill/>
        </p:spPr>
        <p:txBody>
          <a:bodyPr wrap="square" rtlCol="0">
            <a:spAutoFit/>
          </a:bodyPr>
          <a:lstStyle/>
          <a:p>
            <a:r>
              <a:rPr lang="en-US" sz="3600" dirty="0" smtClean="0">
                <a:solidFill>
                  <a:srgbClr val="FFFF00"/>
                </a:solidFill>
              </a:rPr>
              <a:t>All Beauty Data GUI based on Review</a:t>
            </a:r>
            <a:endParaRPr lang="en-US" sz="3600" dirty="0">
              <a:solidFill>
                <a:srgbClr val="FFFF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9188"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3F1FFA4-AC2B-4B25-927F-E241A84C4A6C}"/>
              </a:ext>
            </a:extLst>
          </p:cNvPr>
          <p:cNvSpPr>
            <a:spLocks noGrp="1"/>
          </p:cNvSpPr>
          <p:nvPr>
            <p:ph type="title"/>
          </p:nvPr>
        </p:nvSpPr>
        <p:spPr>
          <a:xfrm>
            <a:off x="0" y="65316"/>
            <a:ext cx="12191999" cy="1233714"/>
          </a:xfrm>
        </p:spPr>
        <p:txBody>
          <a:bodyPr>
            <a:normAutofit fontScale="90000"/>
          </a:bodyPr>
          <a:lstStyle/>
          <a:p>
            <a:pPr>
              <a:buFont typeface="Arial" pitchFamily="34" charset="0"/>
              <a:buChar char="•"/>
            </a:pPr>
            <a:r>
              <a:rPr lang="en-US" dirty="0" smtClean="0">
                <a:solidFill>
                  <a:schemeClr val="bg1"/>
                </a:solidFill>
                <a:cs typeface="Times New Roman" panose="02020603050405020304" pitchFamily="18" charset="0"/>
              </a:rPr>
              <a:t>Conclusion</a:t>
            </a:r>
            <a:r>
              <a:rPr lang="en-US" sz="3600" dirty="0" smtClean="0">
                <a:solidFill>
                  <a:schemeClr val="accent6"/>
                </a:solidFill>
                <a:cs typeface="Times New Roman" panose="02020603050405020304" pitchFamily="18" charset="0"/>
              </a:rPr>
              <a:t> </a:t>
            </a:r>
            <a:r>
              <a:rPr lang="en-US" sz="3600" dirty="0" smtClean="0">
                <a:solidFill>
                  <a:schemeClr val="tx2"/>
                </a:solidFill>
                <a:latin typeface="Raleway Bold"/>
              </a:rPr>
              <a:t/>
            </a:r>
            <a:br>
              <a:rPr lang="en-US" sz="3600" dirty="0" smtClean="0">
                <a:solidFill>
                  <a:schemeClr val="tx2"/>
                </a:solidFill>
                <a:latin typeface="Raleway Bold"/>
              </a:rPr>
            </a:br>
            <a:endParaRPr lang="en-IN" dirty="0">
              <a:solidFill>
                <a:schemeClr val="tx2"/>
              </a:solidFill>
            </a:endParaRPr>
          </a:p>
        </p:txBody>
      </p:sp>
      <p:sp>
        <p:nvSpPr>
          <p:cNvPr id="3" name="TextBox 2"/>
          <p:cNvSpPr txBox="1"/>
          <p:nvPr/>
        </p:nvSpPr>
        <p:spPr>
          <a:xfrm>
            <a:off x="-13063" y="692332"/>
            <a:ext cx="12205064" cy="6401753"/>
          </a:xfrm>
          <a:prstGeom prst="rect">
            <a:avLst/>
          </a:prstGeom>
          <a:noFill/>
        </p:spPr>
        <p:txBody>
          <a:bodyPr wrap="square" rtlCol="0">
            <a:spAutoFit/>
          </a:bodyPr>
          <a:lstStyle/>
          <a:p>
            <a:pPr algn="just">
              <a:buFont typeface="Arial" pitchFamily="34" charset="0"/>
              <a:buChar char="•"/>
            </a:pPr>
            <a:r>
              <a:rPr lang="en-US" sz="2800" dirty="0" smtClean="0"/>
              <a:t>Conduct a thorough analysis of Amazon reviews for your products to understand customer satisfaction levels, identify areas for improvement, and gauge brand reputation.</a:t>
            </a:r>
          </a:p>
          <a:p>
            <a:pPr algn="just">
              <a:buFont typeface="Arial" pitchFamily="34" charset="0"/>
              <a:buChar char="•"/>
            </a:pPr>
            <a:r>
              <a:rPr lang="en-US" sz="2800" dirty="0" smtClean="0"/>
              <a:t>Use customer feedback to inform future product design and development efforts.</a:t>
            </a:r>
          </a:p>
          <a:p>
            <a:pPr algn="just">
              <a:buFont typeface="Arial" pitchFamily="34" charset="0"/>
              <a:buChar char="•"/>
            </a:pPr>
            <a:r>
              <a:rPr lang="en-US" sz="2800" dirty="0" smtClean="0"/>
              <a:t>Leverage review data to understand customer preferences and develop targeted marketing and advertising strategies.</a:t>
            </a:r>
          </a:p>
          <a:p>
            <a:pPr algn="just">
              <a:buFont typeface="Arial" pitchFamily="34" charset="0"/>
              <a:buChar char="•"/>
            </a:pPr>
            <a:r>
              <a:rPr lang="en-US" sz="2800" dirty="0" smtClean="0"/>
              <a:t>Identify and understand different customer segments using RFM analysis to offer personalized experiences.</a:t>
            </a:r>
          </a:p>
          <a:p>
            <a:pPr algn="just">
              <a:buFont typeface="Arial" pitchFamily="34" charset="0"/>
              <a:buChar char="•"/>
            </a:pPr>
            <a:r>
              <a:rPr lang="en-US" sz="2800" dirty="0" smtClean="0"/>
              <a:t>Implement retention strategies such as incentives, personalized offers, complementary products, and loyalty programs to improve customer retention and drive long-term loyalty.</a:t>
            </a:r>
          </a:p>
          <a:p>
            <a:pPr algn="just">
              <a:buFont typeface="Arial" pitchFamily="34" charset="0"/>
              <a:buChar char="•"/>
            </a:pPr>
            <a:r>
              <a:rPr lang="en-US" sz="2800" dirty="0" smtClean="0"/>
              <a:t>Create an intuitive sentiment analysis GUI that enables users to analyze the sentiment of text inputs and receive a clear classification of positive, negative, or neutral sentiment</a:t>
            </a:r>
          </a:p>
          <a:p>
            <a:endParaRPr lang="en-US" dirty="0" smtClean="0"/>
          </a:p>
        </p:txBody>
      </p:sp>
    </p:spTree>
    <p:extLst>
      <p:ext uri="{BB962C8B-B14F-4D97-AF65-F5344CB8AC3E}">
        <p14:creationId xmlns:p14="http://schemas.microsoft.com/office/powerpoint/2010/main" xmlns="" val="42490553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2D050">
            <a:alpha val="41000"/>
          </a:srgbClr>
        </a:solidFill>
        <a:effectLst/>
      </p:bgPr>
    </p:bg>
    <p:spTree>
      <p:nvGrpSpPr>
        <p:cNvPr id="1" name=""/>
        <p:cNvGrpSpPr/>
        <p:nvPr/>
      </p:nvGrpSpPr>
      <p:grpSpPr>
        <a:xfrm>
          <a:off x="0" y="0"/>
          <a:ext cx="0" cy="0"/>
          <a:chOff x="0" y="0"/>
          <a:chExt cx="0" cy="0"/>
        </a:xfrm>
      </p:grpSpPr>
      <p:sp>
        <p:nvSpPr>
          <p:cNvPr id="4" name="Rectangle 3"/>
          <p:cNvSpPr/>
          <p:nvPr/>
        </p:nvSpPr>
        <p:spPr>
          <a:xfrm rot="20476244">
            <a:off x="3161002" y="2162628"/>
            <a:ext cx="5669491" cy="1200329"/>
          </a:xfrm>
          <a:prstGeom prst="rect">
            <a:avLst/>
          </a:prstGeom>
          <a:solidFill>
            <a:schemeClr val="bg1">
              <a:lumMod val="95000"/>
            </a:schemeClr>
          </a:solid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7200" b="1" spc="150" dirty="0" smtClean="0">
                <a:ln w="11430">
                  <a:solidFill>
                    <a:schemeClr val="bg1"/>
                  </a:solidFill>
                </a:ln>
                <a:solidFill>
                  <a:srgbClr val="00B0F0"/>
                </a:solidFill>
                <a:effectLst>
                  <a:outerShdw blurRad="25400" algn="tl" rotWithShape="0">
                    <a:srgbClr val="000000">
                      <a:alpha val="43000"/>
                    </a:srgbClr>
                  </a:outerShdw>
                  <a:reflection blurRad="6350" stA="55000" endA="50" endPos="85000" dist="60007" dir="5400000" sy="-100000" algn="bl" rotWithShape="0"/>
                </a:effectLst>
              </a:rPr>
              <a:t>Thank  you</a:t>
            </a:r>
            <a:endParaRPr lang="en-US" sz="7200" b="1" spc="150" dirty="0">
              <a:ln w="11430">
                <a:solidFill>
                  <a:schemeClr val="bg1"/>
                </a:solidFill>
              </a:ln>
              <a:solidFill>
                <a:srgbClr val="00B0F0"/>
              </a:solidFill>
              <a:effectLst>
                <a:outerShdw blurRad="25400" algn="tl" rotWithShape="0">
                  <a:srgbClr val="000000">
                    <a:alpha val="43000"/>
                  </a:srgbClr>
                </a:outerShdw>
                <a:reflection blurRad="6350" stA="55000" endA="50" endPos="85000" dist="60007" dir="5400000" sy="-100000" algn="bl" rotWithShape="0"/>
              </a:effectLs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Amazon leases around 8 lakh sq ft office space in Hyderabad and Gurgaon for  five years"/>
          <p:cNvPicPr>
            <a:picLocks noChangeAspect="1" noChangeArrowheads="1"/>
          </p:cNvPicPr>
          <p:nvPr/>
        </p:nvPicPr>
        <p:blipFill>
          <a:blip r:embed="rId2"/>
          <a:srcRect/>
          <a:stretch>
            <a:fillRect/>
          </a:stretch>
        </p:blipFill>
        <p:spPr bwMode="auto">
          <a:xfrm>
            <a:off x="0" y="653143"/>
            <a:ext cx="12192000" cy="6204857"/>
          </a:xfrm>
          <a:prstGeom prst="rect">
            <a:avLst/>
          </a:prstGeom>
          <a:blipFill dpi="0" rotWithShape="1">
            <a:blip r:embed="rId3"/>
            <a:srcRect/>
            <a:tile tx="0" ty="0" sx="100000" sy="100000" flip="none" algn="tl"/>
          </a:blipFill>
        </p:spPr>
      </p:pic>
      <p:sp>
        <p:nvSpPr>
          <p:cNvPr id="6" name="Rounded Rectangle 5"/>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55B60D3-80FD-455A-9139-00540990BBB8}"/>
              </a:ext>
            </a:extLst>
          </p:cNvPr>
          <p:cNvSpPr>
            <a:spLocks noGrp="1"/>
          </p:cNvSpPr>
          <p:nvPr>
            <p:ph type="title"/>
          </p:nvPr>
        </p:nvSpPr>
        <p:spPr>
          <a:xfrm>
            <a:off x="0" y="13063"/>
            <a:ext cx="12192000" cy="1219200"/>
          </a:xfrm>
        </p:spPr>
        <p:txBody>
          <a:bodyPr>
            <a:normAutofit fontScale="90000"/>
          </a:bodyPr>
          <a:lstStyle/>
          <a:p>
            <a:r>
              <a:rPr lang="en-US" sz="4000" b="1" dirty="0">
                <a:solidFill>
                  <a:schemeClr val="bg1"/>
                </a:solidFill>
                <a:latin typeface="Times New Roman" panose="02020603050405020304" pitchFamily="18" charset="0"/>
                <a:cs typeface="Times New Roman" panose="02020603050405020304" pitchFamily="18" charset="0"/>
              </a:rPr>
              <a:t>THE OBJECTIVE OF THE PROJECT</a:t>
            </a:r>
            <a:r>
              <a:rPr lang="en-US" b="1" dirty="0">
                <a:solidFill>
                  <a:srgbClr val="FFFF00"/>
                </a:solidFill>
                <a:latin typeface="Times New Roman" panose="02020603050405020304" pitchFamily="18" charset="0"/>
                <a:cs typeface="Times New Roman" panose="02020603050405020304" pitchFamily="18" charset="0"/>
              </a:rPr>
              <a:t/>
            </a:r>
            <a:br>
              <a:rPr lang="en-US" b="1" dirty="0">
                <a:solidFill>
                  <a:srgbClr val="FFFF00"/>
                </a:solidFill>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D6FE8636-F672-41BB-AE8B-235338102BAC}"/>
              </a:ext>
            </a:extLst>
          </p:cNvPr>
          <p:cNvSpPr>
            <a:spLocks noGrp="1"/>
          </p:cNvSpPr>
          <p:nvPr>
            <p:ph idx="4294967295"/>
          </p:nvPr>
        </p:nvSpPr>
        <p:spPr>
          <a:xfrm>
            <a:off x="0" y="757641"/>
            <a:ext cx="12192000" cy="2455810"/>
          </a:xfrm>
        </p:spPr>
        <p:txBody>
          <a:bodyPr>
            <a:normAutofit lnSpcReduction="10000"/>
          </a:bodyPr>
          <a:lstStyle/>
          <a:p>
            <a:pPr algn="just"/>
            <a:r>
              <a:rPr lang="en-IN" b="1" dirty="0" smtClean="0">
                <a:solidFill>
                  <a:schemeClr val="bg1"/>
                </a:solidFill>
              </a:rPr>
              <a:t>Customer retention strategy through feedback analysis(customer classification and clustering as an outcome of analyzing the review text.)</a:t>
            </a:r>
          </a:p>
          <a:p>
            <a:pPr algn="just"/>
            <a:r>
              <a:rPr lang="en-IN" b="1" dirty="0" smtClean="0">
                <a:solidFill>
                  <a:schemeClr val="bg1"/>
                </a:solidFill>
              </a:rPr>
              <a:t>Time series component : Trend , seasonality Analysis to predict how frequently this the customer would buy new products</a:t>
            </a:r>
          </a:p>
          <a:p>
            <a:pPr algn="just"/>
            <a:endParaRPr lang="en-IN" sz="2800" dirty="0" smtClean="0">
              <a:solidFill>
                <a:srgbClr val="FF0000"/>
              </a:solidFill>
            </a:endParaRPr>
          </a:p>
        </p:txBody>
      </p:sp>
    </p:spTree>
    <p:extLst>
      <p:ext uri="{BB962C8B-B14F-4D97-AF65-F5344CB8AC3E}">
        <p14:creationId xmlns:p14="http://schemas.microsoft.com/office/powerpoint/2010/main" xmlns="" val="14714036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4" name="Picture 8" descr="Amazon Begins Mass “Role Eliminations” With Hardware Teams – channelnews"/>
          <p:cNvPicPr>
            <a:picLocks noChangeAspect="1" noChangeArrowheads="1"/>
          </p:cNvPicPr>
          <p:nvPr/>
        </p:nvPicPr>
        <p:blipFill>
          <a:blip r:embed="rId2"/>
          <a:srcRect/>
          <a:stretch>
            <a:fillRect/>
          </a:stretch>
        </p:blipFill>
        <p:spPr bwMode="auto">
          <a:xfrm flipH="1">
            <a:off x="0" y="509450"/>
            <a:ext cx="12192000" cy="6348550"/>
          </a:xfrm>
          <a:prstGeom prst="rect">
            <a:avLst/>
          </a:prstGeom>
          <a:solidFill>
            <a:srgbClr val="FFC000"/>
          </a:solidFill>
          <a:ln>
            <a:noFill/>
          </a:ln>
          <a:effectLst/>
        </p:spPr>
      </p:pic>
      <p:sp>
        <p:nvSpPr>
          <p:cNvPr id="4" name="Rounded Rectangle 3"/>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06776F3-E102-4768-A90F-6EC611D7192E}"/>
              </a:ext>
            </a:extLst>
          </p:cNvPr>
          <p:cNvSpPr>
            <a:spLocks noGrp="1"/>
          </p:cNvSpPr>
          <p:nvPr>
            <p:ph type="title"/>
          </p:nvPr>
        </p:nvSpPr>
        <p:spPr>
          <a:xfrm>
            <a:off x="0" y="0"/>
            <a:ext cx="12192000" cy="1204686"/>
          </a:xfrm>
        </p:spPr>
        <p:txBody>
          <a:bodyPr>
            <a:normAutofit/>
          </a:bodyPr>
          <a:lstStyle/>
          <a:p>
            <a:r>
              <a:rPr lang="en-US" sz="3600" dirty="0">
                <a:solidFill>
                  <a:schemeClr val="bg1"/>
                </a:solidFill>
                <a:latin typeface="Times New Roman" panose="02020603050405020304" pitchFamily="18" charset="0"/>
                <a:cs typeface="Times New Roman" panose="02020603050405020304" pitchFamily="18" charset="0"/>
              </a:rPr>
              <a:t>TABLE OF CONTENT  </a:t>
            </a:r>
            <a:br>
              <a:rPr lang="en-US" sz="3600" dirty="0">
                <a:solidFill>
                  <a:schemeClr val="bg1"/>
                </a:solidFill>
                <a:latin typeface="Times New Roman" panose="02020603050405020304" pitchFamily="18" charset="0"/>
                <a:cs typeface="Times New Roman" panose="02020603050405020304" pitchFamily="18" charset="0"/>
              </a:rPr>
            </a:br>
            <a:endParaRPr lang="en-IN" sz="3600" dirty="0">
              <a:solidFill>
                <a:schemeClr val="bg1"/>
              </a:solidFill>
            </a:endParaRPr>
          </a:p>
        </p:txBody>
      </p:sp>
      <p:sp>
        <p:nvSpPr>
          <p:cNvPr id="3" name="Content Placeholder 2">
            <a:extLst>
              <a:ext uri="{FF2B5EF4-FFF2-40B4-BE49-F238E27FC236}">
                <a16:creationId xmlns:a16="http://schemas.microsoft.com/office/drawing/2014/main" xmlns="" id="{9EF7DB9D-BDCA-46AA-81E1-FFC24E0FD2C8}"/>
              </a:ext>
            </a:extLst>
          </p:cNvPr>
          <p:cNvSpPr>
            <a:spLocks noGrp="1"/>
          </p:cNvSpPr>
          <p:nvPr>
            <p:ph idx="4294967295"/>
          </p:nvPr>
        </p:nvSpPr>
        <p:spPr>
          <a:xfrm>
            <a:off x="0" y="1071155"/>
            <a:ext cx="11267557" cy="5538651"/>
          </a:xfrm>
        </p:spPr>
        <p:txBody>
          <a:bodyPr>
            <a:normAutofit lnSpcReduction="10000"/>
          </a:bodyPr>
          <a:lstStyle/>
          <a:p>
            <a:pPr marL="791457" lvl="1" indent="-457200" algn="just">
              <a:lnSpc>
                <a:spcPct val="150000"/>
              </a:lnSpc>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 PREPROCESSING AND </a:t>
            </a:r>
            <a:r>
              <a:rPr lang="en-US" sz="3200" dirty="0" smtClean="0">
                <a:solidFill>
                  <a:schemeClr val="bg1"/>
                </a:solidFill>
                <a:latin typeface="Times New Roman" panose="02020603050405020304" pitchFamily="18" charset="0"/>
                <a:cs typeface="Times New Roman" panose="02020603050405020304" pitchFamily="18" charset="0"/>
              </a:rPr>
              <a:t>CLEANING</a:t>
            </a:r>
          </a:p>
          <a:p>
            <a:pPr marL="791457" lvl="1" indent="-457200" algn="just">
              <a:lnSpc>
                <a:spcPct val="150000"/>
              </a:lnSpc>
              <a:buFont typeface="Wingdings" panose="05000000000000000000" pitchFamily="2" charset="2"/>
              <a:buChar char="Ø"/>
            </a:pPr>
            <a:r>
              <a:rPr lang="en-US" sz="3200" dirty="0" smtClean="0">
                <a:solidFill>
                  <a:schemeClr val="bg1"/>
                </a:solidFill>
                <a:latin typeface="Times New Roman" panose="02020603050405020304" pitchFamily="18" charset="0"/>
                <a:cs typeface="Times New Roman" panose="02020603050405020304" pitchFamily="18" charset="0"/>
              </a:rPr>
              <a:t>SENTIMENT ANALYSIS</a:t>
            </a:r>
            <a:endParaRPr lang="en-US" sz="3200" dirty="0">
              <a:solidFill>
                <a:schemeClr val="bg1"/>
              </a:solidFill>
              <a:latin typeface="Times New Roman" panose="02020603050405020304" pitchFamily="18" charset="0"/>
              <a:cs typeface="Times New Roman" panose="02020603050405020304" pitchFamily="18" charset="0"/>
            </a:endParaRPr>
          </a:p>
          <a:p>
            <a:pPr marL="791457" lvl="1" indent="-457200" algn="just">
              <a:lnSpc>
                <a:spcPct val="150000"/>
              </a:lnSpc>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 EXPLORATORY DATA  </a:t>
            </a:r>
            <a:r>
              <a:rPr lang="en-US" sz="3200" dirty="0" smtClean="0">
                <a:solidFill>
                  <a:schemeClr val="bg1"/>
                </a:solidFill>
                <a:latin typeface="Times New Roman" panose="02020603050405020304" pitchFamily="18" charset="0"/>
                <a:cs typeface="Times New Roman" panose="02020603050405020304" pitchFamily="18" charset="0"/>
              </a:rPr>
              <a:t>ANALYSIS  </a:t>
            </a:r>
            <a:endParaRPr lang="en-US" sz="3200" dirty="0">
              <a:solidFill>
                <a:schemeClr val="bg1"/>
              </a:solidFill>
              <a:latin typeface="Times New Roman" panose="02020603050405020304" pitchFamily="18" charset="0"/>
              <a:cs typeface="Times New Roman" panose="02020603050405020304" pitchFamily="18" charset="0"/>
            </a:endParaRPr>
          </a:p>
          <a:p>
            <a:pPr marL="791457" lvl="1" indent="-457200" algn="just">
              <a:lnSpc>
                <a:spcPct val="150000"/>
              </a:lnSpc>
              <a:buFont typeface="Wingdings" panose="05000000000000000000" pitchFamily="2" charset="2"/>
              <a:buChar char="Ø"/>
            </a:pP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a:solidFill>
                  <a:schemeClr val="bg1"/>
                </a:solidFill>
                <a:latin typeface="Times New Roman" panose="02020603050405020304" pitchFamily="18" charset="0"/>
                <a:cs typeface="Times New Roman" panose="02020603050405020304" pitchFamily="18" charset="0"/>
              </a:rPr>
              <a:t>TEXT </a:t>
            </a:r>
            <a:r>
              <a:rPr lang="en-US" sz="3200" dirty="0" smtClean="0">
                <a:solidFill>
                  <a:schemeClr val="bg1"/>
                </a:solidFill>
                <a:latin typeface="Times New Roman" panose="02020603050405020304" pitchFamily="18" charset="0"/>
                <a:cs typeface="Times New Roman" panose="02020603050405020304" pitchFamily="18" charset="0"/>
              </a:rPr>
              <a:t>CLASSIFICATION</a:t>
            </a:r>
            <a:endParaRPr lang="en-US" sz="3200" dirty="0">
              <a:solidFill>
                <a:schemeClr val="bg1"/>
              </a:solidFill>
              <a:latin typeface="Times New Roman" panose="02020603050405020304" pitchFamily="18" charset="0"/>
              <a:cs typeface="Times New Roman" panose="02020603050405020304" pitchFamily="18" charset="0"/>
            </a:endParaRPr>
          </a:p>
          <a:p>
            <a:pPr marL="791457" lvl="1" indent="-457200" algn="just">
              <a:lnSpc>
                <a:spcPct val="150000"/>
              </a:lnSpc>
              <a:buFont typeface="Wingdings" panose="05000000000000000000" pitchFamily="2" charset="2"/>
              <a:buChar char="Ø"/>
            </a:pPr>
            <a:r>
              <a:rPr lang="en-US" sz="3200" dirty="0" smtClean="0">
                <a:solidFill>
                  <a:schemeClr val="bg1"/>
                </a:solidFill>
                <a:latin typeface="Times New Roman" panose="02020603050405020304" pitchFamily="18" charset="0"/>
                <a:cs typeface="Times New Roman" panose="02020603050405020304" pitchFamily="18" charset="0"/>
              </a:rPr>
              <a:t>CUSTOMER SEGMENTATION</a:t>
            </a:r>
          </a:p>
          <a:p>
            <a:pPr marL="791457" lvl="1" indent="-457200" algn="just">
              <a:lnSpc>
                <a:spcPct val="150000"/>
              </a:lnSpc>
              <a:buFont typeface="Wingdings" panose="05000000000000000000" pitchFamily="2" charset="2"/>
              <a:buChar char="Ø"/>
            </a:pPr>
            <a:r>
              <a:rPr lang="en-US" sz="3200" dirty="0" smtClean="0">
                <a:solidFill>
                  <a:schemeClr val="bg1"/>
                </a:solidFill>
                <a:latin typeface="Times New Roman" panose="02020603050405020304" pitchFamily="18" charset="0"/>
                <a:cs typeface="Times New Roman" panose="02020603050405020304" pitchFamily="18" charset="0"/>
              </a:rPr>
              <a:t>TIME SERIES ANALYSIS</a:t>
            </a:r>
            <a:endParaRPr lang="en-US" sz="3200" dirty="0">
              <a:solidFill>
                <a:schemeClr val="bg1"/>
              </a:solidFill>
              <a:latin typeface="Times New Roman" panose="02020603050405020304" pitchFamily="18" charset="0"/>
              <a:cs typeface="Times New Roman" panose="02020603050405020304" pitchFamily="18" charset="0"/>
            </a:endParaRPr>
          </a:p>
          <a:p>
            <a:pPr marL="791457" lvl="1" indent="-457200" algn="just">
              <a:lnSpc>
                <a:spcPct val="150000"/>
              </a:lnSpc>
              <a:buFont typeface="Wingdings" panose="05000000000000000000" pitchFamily="2" charset="2"/>
              <a:buChar char="Ø"/>
            </a:pPr>
            <a:r>
              <a:rPr lang="en-US" sz="3200" dirty="0" smtClean="0">
                <a:solidFill>
                  <a:schemeClr val="bg1"/>
                </a:solidFill>
                <a:latin typeface="Times New Roman" panose="02020603050405020304" pitchFamily="18" charset="0"/>
                <a:cs typeface="Times New Roman" panose="02020603050405020304" pitchFamily="18" charset="0"/>
              </a:rPr>
              <a:t>BUSINESS </a:t>
            </a:r>
            <a:r>
              <a:rPr lang="en-US" sz="3200" dirty="0">
                <a:solidFill>
                  <a:schemeClr val="bg1"/>
                </a:solidFill>
                <a:latin typeface="Times New Roman" panose="02020603050405020304" pitchFamily="18" charset="0"/>
                <a:cs typeface="Times New Roman" panose="02020603050405020304" pitchFamily="18" charset="0"/>
              </a:rPr>
              <a:t>SOLUTIONS</a:t>
            </a:r>
          </a:p>
          <a:p>
            <a:endParaRPr lang="en-IN" dirty="0"/>
          </a:p>
        </p:txBody>
      </p:sp>
      <p:sp>
        <p:nvSpPr>
          <p:cNvPr id="19458" name="AutoShape 2" descr="Amazon Begins Mass “Role Eliminations” With Hardware Teams – channelnew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60" name="AutoShape 4" descr="Amazon Begins Mass “Role Eliminations” With Hardware Teams – channelnew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62" name="AutoShape 6" descr="Amazon Begins Mass “Role Eliminations” With Hardware Teams – channelnew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xmlns="" val="35892494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42" name="Picture 10" descr="Amazon Logo Wallpapers - Top Free Amazon Logo Backgrounds - WallpaperAccess"/>
          <p:cNvPicPr>
            <a:picLocks noChangeAspect="1" noChangeArrowheads="1"/>
          </p:cNvPicPr>
          <p:nvPr/>
        </p:nvPicPr>
        <p:blipFill>
          <a:blip r:embed="rId2"/>
          <a:srcRect/>
          <a:stretch>
            <a:fillRect/>
          </a:stretch>
        </p:blipFill>
        <p:spPr bwMode="auto">
          <a:xfrm>
            <a:off x="-1" y="0"/>
            <a:ext cx="12192001" cy="6857999"/>
          </a:xfrm>
          <a:prstGeom prst="rect">
            <a:avLst/>
          </a:prstGeom>
          <a:noFill/>
        </p:spPr>
      </p:pic>
      <p:sp>
        <p:nvSpPr>
          <p:cNvPr id="14" name="Rounded Rectangle 13"/>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9A76496-3F97-45FB-92C6-69BC7C112AEF}"/>
              </a:ext>
            </a:extLst>
          </p:cNvPr>
          <p:cNvSpPr>
            <a:spLocks noGrp="1"/>
          </p:cNvSpPr>
          <p:nvPr>
            <p:ph type="title"/>
          </p:nvPr>
        </p:nvSpPr>
        <p:spPr>
          <a:xfrm>
            <a:off x="0" y="159658"/>
            <a:ext cx="12192000" cy="1066800"/>
          </a:xfrm>
        </p:spPr>
        <p:txBody>
          <a:bodyPr>
            <a:normAutofit fontScale="90000"/>
          </a:bodyPr>
          <a:lstStyle/>
          <a:p>
            <a:r>
              <a:rPr lang="en-US" sz="4000" dirty="0">
                <a:solidFill>
                  <a:schemeClr val="bg1"/>
                </a:solidFill>
                <a:latin typeface="Times New Roman" panose="02020603050405020304" pitchFamily="18" charset="0"/>
                <a:cs typeface="Times New Roman" panose="02020603050405020304" pitchFamily="18" charset="0"/>
              </a:rPr>
              <a:t>PREPROCESSING AND CLEANING</a:t>
            </a:r>
            <a:r>
              <a:rPr lang="en-US" sz="3600" dirty="0">
                <a:solidFill>
                  <a:srgbClr val="FFFF00"/>
                </a:solidFill>
                <a:latin typeface="Times New Roman" panose="02020603050405020304" pitchFamily="18" charset="0"/>
                <a:cs typeface="Times New Roman" panose="02020603050405020304" pitchFamily="18" charset="0"/>
              </a:rPr>
              <a:t/>
            </a:r>
            <a:br>
              <a:rPr lang="en-US" sz="3600" dirty="0">
                <a:solidFill>
                  <a:srgbClr val="FFFF00"/>
                </a:solidFill>
                <a:latin typeface="Times New Roman" panose="02020603050405020304" pitchFamily="18" charset="0"/>
                <a:cs typeface="Times New Roman" panose="02020603050405020304" pitchFamily="18" charset="0"/>
              </a:rPr>
            </a:br>
            <a:endParaRPr lang="en-IN" dirty="0"/>
          </a:p>
        </p:txBody>
      </p:sp>
      <p:sp>
        <p:nvSpPr>
          <p:cNvPr id="4" name="TextBox 3">
            <a:extLst>
              <a:ext uri="{FF2B5EF4-FFF2-40B4-BE49-F238E27FC236}">
                <a16:creationId xmlns:a16="http://schemas.microsoft.com/office/drawing/2014/main" xmlns="" id="{2BD21F65-1A03-421B-B218-B1652B559524}"/>
              </a:ext>
            </a:extLst>
          </p:cNvPr>
          <p:cNvSpPr txBox="1"/>
          <p:nvPr/>
        </p:nvSpPr>
        <p:spPr>
          <a:xfrm>
            <a:off x="546544" y="788956"/>
            <a:ext cx="3048000" cy="461665"/>
          </a:xfrm>
          <a:prstGeom prst="rect">
            <a:avLst/>
          </a:prstGeom>
          <a:noFill/>
        </p:spPr>
        <p:txBody>
          <a:bodyPr wrap="square" rtlCol="0">
            <a:spAutoFit/>
          </a:bodyPr>
          <a:lstStyle/>
          <a:p>
            <a:r>
              <a:rPr lang="en-US" sz="2400" b="1" dirty="0">
                <a:solidFill>
                  <a:schemeClr val="bg1"/>
                </a:solidFill>
              </a:rPr>
              <a:t>1.Importing data</a:t>
            </a:r>
            <a:endParaRPr lang="en-IN" sz="2400" b="1" dirty="0">
              <a:solidFill>
                <a:schemeClr val="bg1"/>
              </a:solidFill>
            </a:endParaRPr>
          </a:p>
        </p:txBody>
      </p:sp>
      <p:sp>
        <p:nvSpPr>
          <p:cNvPr id="15" name="TextBox 14">
            <a:extLst>
              <a:ext uri="{FF2B5EF4-FFF2-40B4-BE49-F238E27FC236}">
                <a16:creationId xmlns:a16="http://schemas.microsoft.com/office/drawing/2014/main" xmlns="" id="{2D282B96-E45C-4EDF-8910-0281CF6AB7B6}"/>
              </a:ext>
            </a:extLst>
          </p:cNvPr>
          <p:cNvSpPr txBox="1"/>
          <p:nvPr/>
        </p:nvSpPr>
        <p:spPr>
          <a:xfrm>
            <a:off x="300446" y="1809538"/>
            <a:ext cx="3904341" cy="461665"/>
          </a:xfrm>
          <a:prstGeom prst="rect">
            <a:avLst/>
          </a:prstGeom>
          <a:noFill/>
        </p:spPr>
        <p:txBody>
          <a:bodyPr wrap="square" rtlCol="0">
            <a:spAutoFit/>
          </a:bodyPr>
          <a:lstStyle/>
          <a:p>
            <a:r>
              <a:rPr lang="en-US" sz="2400" b="1" dirty="0" smtClean="0">
                <a:solidFill>
                  <a:schemeClr val="bg1"/>
                </a:solidFill>
              </a:rPr>
              <a:t>2.Missing value treatment</a:t>
            </a:r>
            <a:endParaRPr lang="en-IN" sz="2400" b="1" dirty="0">
              <a:solidFill>
                <a:schemeClr val="bg1"/>
              </a:solidFill>
            </a:endParaRPr>
          </a:p>
        </p:txBody>
      </p:sp>
      <p:sp>
        <p:nvSpPr>
          <p:cNvPr id="27" name="TextBox 26">
            <a:extLst>
              <a:ext uri="{FF2B5EF4-FFF2-40B4-BE49-F238E27FC236}">
                <a16:creationId xmlns:a16="http://schemas.microsoft.com/office/drawing/2014/main" xmlns="" id="{438153C7-BB2B-4164-9F91-EA6CC2F26EBA}"/>
              </a:ext>
            </a:extLst>
          </p:cNvPr>
          <p:cNvSpPr txBox="1"/>
          <p:nvPr/>
        </p:nvSpPr>
        <p:spPr>
          <a:xfrm>
            <a:off x="546544" y="5108192"/>
            <a:ext cx="2616807" cy="461665"/>
          </a:xfrm>
          <a:prstGeom prst="rect">
            <a:avLst/>
          </a:prstGeom>
          <a:noFill/>
        </p:spPr>
        <p:txBody>
          <a:bodyPr wrap="none" rtlCol="0">
            <a:spAutoFit/>
          </a:bodyPr>
          <a:lstStyle/>
          <a:p>
            <a:r>
              <a:rPr lang="en-US" sz="2400" b="1" dirty="0">
                <a:solidFill>
                  <a:schemeClr val="bg1"/>
                </a:solidFill>
              </a:rPr>
              <a:t>5</a:t>
            </a:r>
            <a:r>
              <a:rPr lang="en-US" sz="2400" b="1" dirty="0" smtClean="0">
                <a:solidFill>
                  <a:schemeClr val="bg1"/>
                </a:solidFill>
              </a:rPr>
              <a:t>.Feature </a:t>
            </a:r>
            <a:r>
              <a:rPr lang="en-US" sz="2400" b="1" dirty="0">
                <a:solidFill>
                  <a:schemeClr val="bg1"/>
                </a:solidFill>
              </a:rPr>
              <a:t>selection</a:t>
            </a:r>
            <a:endParaRPr lang="en-IN" sz="2400" b="1" dirty="0">
              <a:solidFill>
                <a:schemeClr val="bg1"/>
              </a:solidFill>
            </a:endParaRPr>
          </a:p>
        </p:txBody>
      </p:sp>
      <p:sp>
        <p:nvSpPr>
          <p:cNvPr id="33" name="TextBox 32">
            <a:extLst>
              <a:ext uri="{FF2B5EF4-FFF2-40B4-BE49-F238E27FC236}">
                <a16:creationId xmlns:a16="http://schemas.microsoft.com/office/drawing/2014/main" xmlns="" id="{B039035C-1900-4F8B-9CE6-E5097CA64AD6}"/>
              </a:ext>
            </a:extLst>
          </p:cNvPr>
          <p:cNvSpPr txBox="1"/>
          <p:nvPr/>
        </p:nvSpPr>
        <p:spPr>
          <a:xfrm>
            <a:off x="546544" y="6265481"/>
            <a:ext cx="2581284" cy="461665"/>
          </a:xfrm>
          <a:prstGeom prst="rect">
            <a:avLst/>
          </a:prstGeom>
          <a:noFill/>
        </p:spPr>
        <p:txBody>
          <a:bodyPr wrap="square" rtlCol="0">
            <a:spAutoFit/>
          </a:bodyPr>
          <a:lstStyle/>
          <a:p>
            <a:r>
              <a:rPr lang="en-US" sz="2400" b="1" dirty="0">
                <a:solidFill>
                  <a:schemeClr val="bg1"/>
                </a:solidFill>
              </a:rPr>
              <a:t>6</a:t>
            </a:r>
            <a:r>
              <a:rPr lang="en-US" sz="2400" b="1" dirty="0" smtClean="0">
                <a:solidFill>
                  <a:schemeClr val="bg1"/>
                </a:solidFill>
              </a:rPr>
              <a:t>.Feature </a:t>
            </a:r>
            <a:r>
              <a:rPr lang="en-US" sz="2400" b="1" dirty="0">
                <a:solidFill>
                  <a:schemeClr val="bg1"/>
                </a:solidFill>
              </a:rPr>
              <a:t>scaling</a:t>
            </a:r>
            <a:endParaRPr lang="en-IN" sz="2400" b="1" dirty="0">
              <a:solidFill>
                <a:schemeClr val="bg1"/>
              </a:solidFill>
            </a:endParaRPr>
          </a:p>
        </p:txBody>
      </p:sp>
      <p:sp>
        <p:nvSpPr>
          <p:cNvPr id="39" name="Arrow: Down 38">
            <a:extLst>
              <a:ext uri="{FF2B5EF4-FFF2-40B4-BE49-F238E27FC236}">
                <a16:creationId xmlns:a16="http://schemas.microsoft.com/office/drawing/2014/main" xmlns="" id="{8B6AA877-3DBD-4B31-9EB1-B7019DBBC9FF}"/>
              </a:ext>
            </a:extLst>
          </p:cNvPr>
          <p:cNvSpPr/>
          <p:nvPr/>
        </p:nvSpPr>
        <p:spPr>
          <a:xfrm>
            <a:off x="1480795" y="1306285"/>
            <a:ext cx="400256" cy="469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Down 39">
            <a:extLst>
              <a:ext uri="{FF2B5EF4-FFF2-40B4-BE49-F238E27FC236}">
                <a16:creationId xmlns:a16="http://schemas.microsoft.com/office/drawing/2014/main" xmlns="" id="{C1C749CF-C08C-4519-9910-8F437BF49E89}"/>
              </a:ext>
            </a:extLst>
          </p:cNvPr>
          <p:cNvSpPr/>
          <p:nvPr/>
        </p:nvSpPr>
        <p:spPr>
          <a:xfrm>
            <a:off x="1493858" y="2364376"/>
            <a:ext cx="413319" cy="5138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Arrow: Down 40">
            <a:extLst>
              <a:ext uri="{FF2B5EF4-FFF2-40B4-BE49-F238E27FC236}">
                <a16:creationId xmlns:a16="http://schemas.microsoft.com/office/drawing/2014/main" xmlns="" id="{9A81481F-72EC-4247-A816-95D65DD2CE31}"/>
              </a:ext>
            </a:extLst>
          </p:cNvPr>
          <p:cNvSpPr/>
          <p:nvPr/>
        </p:nvSpPr>
        <p:spPr>
          <a:xfrm>
            <a:off x="1480795" y="4598125"/>
            <a:ext cx="413319" cy="4998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Down 41">
            <a:extLst>
              <a:ext uri="{FF2B5EF4-FFF2-40B4-BE49-F238E27FC236}">
                <a16:creationId xmlns:a16="http://schemas.microsoft.com/office/drawing/2014/main" xmlns="" id="{F78F961A-33B9-4533-8FF8-F13F5D12236E}"/>
              </a:ext>
            </a:extLst>
          </p:cNvPr>
          <p:cNvSpPr/>
          <p:nvPr/>
        </p:nvSpPr>
        <p:spPr>
          <a:xfrm>
            <a:off x="1480794" y="5708468"/>
            <a:ext cx="439446" cy="5299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306906" y="2930827"/>
            <a:ext cx="3925460" cy="461665"/>
          </a:xfrm>
          <a:prstGeom prst="rect">
            <a:avLst/>
          </a:prstGeom>
        </p:spPr>
        <p:txBody>
          <a:bodyPr wrap="square">
            <a:spAutoFit/>
          </a:bodyPr>
          <a:lstStyle/>
          <a:p>
            <a:r>
              <a:rPr lang="en-US" sz="2400" b="1" dirty="0" smtClean="0">
                <a:solidFill>
                  <a:schemeClr val="bg1"/>
                </a:solidFill>
              </a:rPr>
              <a:t>3.Remove duplicate value</a:t>
            </a:r>
            <a:endParaRPr lang="en-IN" sz="2400" b="1" dirty="0">
              <a:solidFill>
                <a:schemeClr val="bg1"/>
              </a:solidFill>
            </a:endParaRPr>
          </a:p>
        </p:txBody>
      </p:sp>
      <p:sp>
        <p:nvSpPr>
          <p:cNvPr id="24" name="Rectangle 23"/>
          <p:cNvSpPr/>
          <p:nvPr/>
        </p:nvSpPr>
        <p:spPr>
          <a:xfrm>
            <a:off x="450598" y="4062549"/>
            <a:ext cx="4343471" cy="461665"/>
          </a:xfrm>
          <a:prstGeom prst="rect">
            <a:avLst/>
          </a:prstGeom>
        </p:spPr>
        <p:txBody>
          <a:bodyPr wrap="square">
            <a:spAutoFit/>
          </a:bodyPr>
          <a:lstStyle/>
          <a:p>
            <a:r>
              <a:rPr lang="en-US" sz="2400" b="1" dirty="0" smtClean="0">
                <a:solidFill>
                  <a:schemeClr val="bg1"/>
                </a:solidFill>
              </a:rPr>
              <a:t>4.Text preprocessing</a:t>
            </a:r>
            <a:endParaRPr lang="en-IN" sz="2400" b="1" dirty="0">
              <a:solidFill>
                <a:schemeClr val="bg1"/>
              </a:solidFill>
            </a:endParaRPr>
          </a:p>
        </p:txBody>
      </p:sp>
      <p:sp>
        <p:nvSpPr>
          <p:cNvPr id="25" name="Arrow: Down 39">
            <a:extLst>
              <a:ext uri="{FF2B5EF4-FFF2-40B4-BE49-F238E27FC236}">
                <a16:creationId xmlns:a16="http://schemas.microsoft.com/office/drawing/2014/main" xmlns="" id="{C1C749CF-C08C-4519-9910-8F437BF49E89}"/>
              </a:ext>
            </a:extLst>
          </p:cNvPr>
          <p:cNvSpPr/>
          <p:nvPr/>
        </p:nvSpPr>
        <p:spPr>
          <a:xfrm>
            <a:off x="1441606" y="3461656"/>
            <a:ext cx="465571" cy="539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6273887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8D4CAAF-EEEB-4929-9D02-FA350BDD16CB}"/>
              </a:ext>
            </a:extLst>
          </p:cNvPr>
          <p:cNvSpPr>
            <a:spLocks noGrp="1"/>
          </p:cNvSpPr>
          <p:nvPr>
            <p:ph type="title"/>
          </p:nvPr>
        </p:nvSpPr>
        <p:spPr>
          <a:xfrm>
            <a:off x="0" y="0"/>
            <a:ext cx="12192000" cy="1326321"/>
          </a:xfrm>
        </p:spPr>
        <p:txBody>
          <a:bodyPr/>
          <a:lstStyle/>
          <a:p>
            <a:r>
              <a:rPr lang="en-US" sz="3600" dirty="0">
                <a:solidFill>
                  <a:schemeClr val="bg1"/>
                </a:solidFill>
                <a:latin typeface="Times New Roman" panose="02020603050405020304" pitchFamily="18" charset="0"/>
                <a:cs typeface="Times New Roman" panose="02020603050405020304" pitchFamily="18" charset="0"/>
              </a:rPr>
              <a:t>SENTIMENT ANALYSIS</a:t>
            </a:r>
            <a:r>
              <a:rPr lang="en-US" sz="3600" dirty="0">
                <a:solidFill>
                  <a:srgbClr val="DFEB33"/>
                </a:solidFill>
                <a:latin typeface="Times New Roman" panose="02020603050405020304" pitchFamily="18" charset="0"/>
                <a:cs typeface="Times New Roman" panose="02020603050405020304" pitchFamily="18" charset="0"/>
              </a:rPr>
              <a:t/>
            </a:r>
            <a:br>
              <a:rPr lang="en-US" sz="3600" dirty="0">
                <a:solidFill>
                  <a:srgbClr val="DFEB33"/>
                </a:solidFill>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6337C37A-7A36-4C4F-A4A3-B9D79CF39682}"/>
              </a:ext>
            </a:extLst>
          </p:cNvPr>
          <p:cNvSpPr>
            <a:spLocks noGrp="1"/>
          </p:cNvSpPr>
          <p:nvPr>
            <p:ph idx="4294967295"/>
          </p:nvPr>
        </p:nvSpPr>
        <p:spPr>
          <a:xfrm>
            <a:off x="-2" y="1152636"/>
            <a:ext cx="11190515" cy="5132050"/>
          </a:xfrm>
        </p:spPr>
        <p:txBody>
          <a:bodyPr>
            <a:normAutofit/>
          </a:bodyPr>
          <a:lstStyle/>
          <a:p>
            <a:pPr marL="0" indent="0">
              <a:buNone/>
            </a:pPr>
            <a:r>
              <a:rPr lang="en-US" sz="2800" dirty="0" smtClean="0"/>
              <a:t>Sentiment analysis is a text analysis method that detects polarity (e.g. a positive or negative opinion) within the text, whether a whole document, paragraph, sentence, or clause.</a:t>
            </a:r>
          </a:p>
          <a:p>
            <a:pPr marL="0" indent="0">
              <a:buNone/>
            </a:pPr>
            <a:endParaRPr lang="en-US" sz="2800" dirty="0">
              <a:latin typeface="Times New Roman" panose="02020603050405020304" pitchFamily="18" charset="0"/>
              <a:cs typeface="Times New Roman" panose="02020603050405020304" pitchFamily="18" charset="0"/>
            </a:endParaRPr>
          </a:p>
          <a:p>
            <a:pPr marL="571500" indent="-571500" algn="just">
              <a:buFont typeface="Wingdings" panose="05000000000000000000" pitchFamily="2" charset="2"/>
              <a:buChar char="Ø"/>
            </a:pPr>
            <a:r>
              <a:rPr lang="en-US" dirty="0" smtClean="0"/>
              <a:t>Text Blob is a Python library that can be used to perform sentiment analysis on text data. Sentiment analysis is the process of determining whether a piece of text is positive, negative, or neutral. Text Blob uses a pre-trained sentiment analysis model to make this determination.</a:t>
            </a:r>
            <a:endParaRPr lang="en-IN" dirty="0"/>
          </a:p>
        </p:txBody>
      </p:sp>
    </p:spTree>
    <p:extLst>
      <p:ext uri="{BB962C8B-B14F-4D97-AF65-F5344CB8AC3E}">
        <p14:creationId xmlns:p14="http://schemas.microsoft.com/office/powerpoint/2010/main" xmlns="" val="3877415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485F216-2127-4926-8C70-DFF6D5B538B0}"/>
              </a:ext>
            </a:extLst>
          </p:cNvPr>
          <p:cNvSpPr>
            <a:spLocks noGrp="1"/>
          </p:cNvSpPr>
          <p:nvPr>
            <p:ph type="title"/>
          </p:nvPr>
        </p:nvSpPr>
        <p:spPr>
          <a:xfrm>
            <a:off x="0" y="0"/>
            <a:ext cx="12192000" cy="1291771"/>
          </a:xfrm>
        </p:spPr>
        <p:txBody>
          <a:bodyPr>
            <a:normAutofit fontScale="90000"/>
          </a:bodyPr>
          <a:lstStyle/>
          <a:p>
            <a:r>
              <a:rPr lang="en-US" sz="4000" dirty="0">
                <a:solidFill>
                  <a:schemeClr val="bg1"/>
                </a:solidFill>
                <a:latin typeface="Times New Roman" panose="02020603050405020304" pitchFamily="18" charset="0"/>
                <a:cs typeface="Times New Roman" panose="02020603050405020304" pitchFamily="18" charset="0"/>
              </a:rPr>
              <a:t>EXPLORATORY DATA  ANALYSIS </a:t>
            </a:r>
            <a:r>
              <a:rPr lang="en-US" sz="3600" dirty="0">
                <a:solidFill>
                  <a:srgbClr val="DFEB33"/>
                </a:solidFill>
                <a:latin typeface="Times New Roman" panose="02020603050405020304" pitchFamily="18" charset="0"/>
                <a:cs typeface="Times New Roman" panose="02020603050405020304" pitchFamily="18" charset="0"/>
              </a:rPr>
              <a:t/>
            </a:r>
            <a:br>
              <a:rPr lang="en-US" sz="3600" dirty="0">
                <a:solidFill>
                  <a:srgbClr val="DFEB33"/>
                </a:solidFill>
                <a:latin typeface="Times New Roman" panose="02020603050405020304" pitchFamily="18" charset="0"/>
                <a:cs typeface="Times New Roman" panose="02020603050405020304" pitchFamily="18" charset="0"/>
              </a:rPr>
            </a:br>
            <a:endParaRPr lang="en-IN" dirty="0"/>
          </a:p>
        </p:txBody>
      </p:sp>
      <p:sp>
        <p:nvSpPr>
          <p:cNvPr id="3" name="TextBox 2"/>
          <p:cNvSpPr txBox="1"/>
          <p:nvPr/>
        </p:nvSpPr>
        <p:spPr>
          <a:xfrm>
            <a:off x="1985553" y="679269"/>
            <a:ext cx="7759337" cy="461665"/>
          </a:xfrm>
          <a:prstGeom prst="rect">
            <a:avLst/>
          </a:prstGeom>
          <a:noFill/>
        </p:spPr>
        <p:txBody>
          <a:bodyPr wrap="square" rtlCol="0">
            <a:spAutoFit/>
          </a:bodyPr>
          <a:lstStyle/>
          <a:p>
            <a:pPr algn="ctr"/>
            <a:r>
              <a:rPr lang="en-US" sz="2400" dirty="0" smtClean="0">
                <a:solidFill>
                  <a:schemeClr val="tx2">
                    <a:lumMod val="75000"/>
                  </a:schemeClr>
                </a:solidFill>
              </a:rPr>
              <a:t>Portion of sentiment</a:t>
            </a:r>
            <a:endParaRPr lang="en-US" sz="2400" dirty="0">
              <a:solidFill>
                <a:schemeClr val="tx2">
                  <a:lumMod val="75000"/>
                </a:schemeClr>
              </a:solidFill>
            </a:endParaRPr>
          </a:p>
        </p:txBody>
      </p:sp>
      <p:sp>
        <p:nvSpPr>
          <p:cNvPr id="5" name="TextBox 4"/>
          <p:cNvSpPr txBox="1"/>
          <p:nvPr/>
        </p:nvSpPr>
        <p:spPr>
          <a:xfrm>
            <a:off x="7694023" y="1097279"/>
            <a:ext cx="4206240" cy="461665"/>
          </a:xfrm>
          <a:prstGeom prst="rect">
            <a:avLst/>
          </a:prstGeom>
          <a:noFill/>
        </p:spPr>
        <p:txBody>
          <a:bodyPr wrap="square" rtlCol="0">
            <a:spAutoFit/>
          </a:bodyPr>
          <a:lstStyle/>
          <a:p>
            <a:r>
              <a:rPr lang="en-US" sz="2400" dirty="0" smtClean="0"/>
              <a:t>Magazine Subscription</a:t>
            </a:r>
            <a:endParaRPr lang="en-US" sz="2400" dirty="0"/>
          </a:p>
        </p:txBody>
      </p:sp>
      <p:graphicFrame>
        <p:nvGraphicFramePr>
          <p:cNvPr id="9" name="Table 8"/>
          <p:cNvGraphicFramePr>
            <a:graphicFrameLocks noGrp="1"/>
          </p:cNvGraphicFramePr>
          <p:nvPr/>
        </p:nvGraphicFramePr>
        <p:xfrm>
          <a:off x="195937" y="5265543"/>
          <a:ext cx="4572006" cy="1435704"/>
        </p:xfrm>
        <a:graphic>
          <a:graphicData uri="http://schemas.openxmlformats.org/drawingml/2006/table">
            <a:tbl>
              <a:tblPr firstRow="1" bandRow="1">
                <a:tableStyleId>{F5AB1C69-6EDB-4FF4-983F-18BD219EF322}</a:tableStyleId>
              </a:tblPr>
              <a:tblGrid>
                <a:gridCol w="2859524"/>
                <a:gridCol w="1712482"/>
              </a:tblGrid>
              <a:tr h="478568">
                <a:tc>
                  <a:txBody>
                    <a:bodyPr/>
                    <a:lstStyle/>
                    <a:p>
                      <a:r>
                        <a:rPr lang="en-US" dirty="0" smtClean="0"/>
                        <a:t>Positive</a:t>
                      </a:r>
                      <a:endParaRPr lang="en-US" dirty="0"/>
                    </a:p>
                  </a:txBody>
                  <a:tcPr/>
                </a:tc>
                <a:tc>
                  <a:txBody>
                    <a:bodyPr/>
                    <a:lstStyle/>
                    <a:p>
                      <a:r>
                        <a:rPr lang="en-US" dirty="0" smtClean="0"/>
                        <a:t>51333</a:t>
                      </a:r>
                      <a:endParaRPr lang="en-US" dirty="0"/>
                    </a:p>
                  </a:txBody>
                  <a:tcPr/>
                </a:tc>
              </a:tr>
              <a:tr h="478568">
                <a:tc>
                  <a:txBody>
                    <a:bodyPr/>
                    <a:lstStyle/>
                    <a:p>
                      <a:r>
                        <a:rPr lang="en-US" dirty="0" smtClean="0"/>
                        <a:t>Negative</a:t>
                      </a:r>
                      <a:endParaRPr lang="en-US" dirty="0"/>
                    </a:p>
                  </a:txBody>
                  <a:tcPr/>
                </a:tc>
                <a:tc>
                  <a:txBody>
                    <a:bodyPr/>
                    <a:lstStyle/>
                    <a:p>
                      <a:r>
                        <a:rPr lang="en-US" dirty="0" smtClean="0"/>
                        <a:t>7584</a:t>
                      </a:r>
                      <a:endParaRPr lang="en-US" dirty="0"/>
                    </a:p>
                  </a:txBody>
                  <a:tcPr/>
                </a:tc>
              </a:tr>
              <a:tr h="478568">
                <a:tc>
                  <a:txBody>
                    <a:bodyPr/>
                    <a:lstStyle/>
                    <a:p>
                      <a:r>
                        <a:rPr lang="en-US" dirty="0" smtClean="0"/>
                        <a:t>Neutral</a:t>
                      </a:r>
                      <a:endParaRPr lang="en-US" dirty="0"/>
                    </a:p>
                  </a:txBody>
                  <a:tcPr/>
                </a:tc>
                <a:tc>
                  <a:txBody>
                    <a:bodyPr/>
                    <a:lstStyle/>
                    <a:p>
                      <a:r>
                        <a:rPr lang="en-US" dirty="0" smtClean="0"/>
                        <a:t>10025</a:t>
                      </a:r>
                      <a:endParaRPr lang="en-US" dirty="0"/>
                    </a:p>
                  </a:txBody>
                  <a:tcPr/>
                </a:tc>
              </a:tr>
            </a:tbl>
          </a:graphicData>
        </a:graphic>
      </p:graphicFrame>
      <p:graphicFrame>
        <p:nvGraphicFramePr>
          <p:cNvPr id="10" name="Table 9"/>
          <p:cNvGraphicFramePr>
            <a:graphicFrameLocks noGrp="1"/>
          </p:cNvGraphicFramePr>
          <p:nvPr/>
        </p:nvGraphicFramePr>
        <p:xfrm>
          <a:off x="6701243" y="5200227"/>
          <a:ext cx="4924700" cy="1435704"/>
        </p:xfrm>
        <a:graphic>
          <a:graphicData uri="http://schemas.openxmlformats.org/drawingml/2006/table">
            <a:tbl>
              <a:tblPr firstRow="1" bandRow="1">
                <a:tableStyleId>{F5AB1C69-6EDB-4FF4-983F-18BD219EF322}</a:tableStyleId>
              </a:tblPr>
              <a:tblGrid>
                <a:gridCol w="3080113"/>
                <a:gridCol w="1844587"/>
              </a:tblGrid>
              <a:tr h="478568">
                <a:tc>
                  <a:txBody>
                    <a:bodyPr/>
                    <a:lstStyle/>
                    <a:p>
                      <a:r>
                        <a:rPr lang="en-US" dirty="0" smtClean="0"/>
                        <a:t>Positive</a:t>
                      </a:r>
                      <a:endParaRPr lang="en-US" dirty="0"/>
                    </a:p>
                  </a:txBody>
                  <a:tcPr/>
                </a:tc>
                <a:tc>
                  <a:txBody>
                    <a:bodyPr/>
                    <a:lstStyle/>
                    <a:p>
                      <a:r>
                        <a:rPr lang="en-US" dirty="0" smtClean="0"/>
                        <a:t>36795</a:t>
                      </a:r>
                      <a:endParaRPr lang="en-US" dirty="0"/>
                    </a:p>
                  </a:txBody>
                  <a:tcPr/>
                </a:tc>
              </a:tr>
              <a:tr h="478568">
                <a:tc>
                  <a:txBody>
                    <a:bodyPr/>
                    <a:lstStyle/>
                    <a:p>
                      <a:r>
                        <a:rPr lang="en-US" dirty="0" smtClean="0"/>
                        <a:t>Negative</a:t>
                      </a:r>
                      <a:endParaRPr lang="en-US" dirty="0"/>
                    </a:p>
                  </a:txBody>
                  <a:tcPr/>
                </a:tc>
                <a:tc>
                  <a:txBody>
                    <a:bodyPr/>
                    <a:lstStyle/>
                    <a:p>
                      <a:r>
                        <a:rPr lang="en-US" dirty="0" smtClean="0"/>
                        <a:t>4823</a:t>
                      </a:r>
                      <a:endParaRPr lang="en-US" dirty="0"/>
                    </a:p>
                  </a:txBody>
                  <a:tcPr/>
                </a:tc>
              </a:tr>
              <a:tr h="478568">
                <a:tc>
                  <a:txBody>
                    <a:bodyPr/>
                    <a:lstStyle/>
                    <a:p>
                      <a:r>
                        <a:rPr lang="en-US" dirty="0" smtClean="0"/>
                        <a:t>Neutral</a:t>
                      </a:r>
                      <a:endParaRPr lang="en-US" dirty="0"/>
                    </a:p>
                  </a:txBody>
                  <a:tcPr/>
                </a:tc>
                <a:tc>
                  <a:txBody>
                    <a:bodyPr/>
                    <a:lstStyle/>
                    <a:p>
                      <a:r>
                        <a:rPr lang="en-US" dirty="0" smtClean="0"/>
                        <a:t>6949</a:t>
                      </a:r>
                      <a:endParaRPr lang="en-US" dirty="0"/>
                    </a:p>
                  </a:txBody>
                  <a:tcPr/>
                </a:tc>
              </a:tr>
            </a:tbl>
          </a:graphicData>
        </a:graphic>
      </p:graphicFrame>
      <p:pic>
        <p:nvPicPr>
          <p:cNvPr id="14" name="Picture 13" descr="12.PNG"/>
          <p:cNvPicPr>
            <a:picLocks noChangeAspect="1"/>
          </p:cNvPicPr>
          <p:nvPr/>
        </p:nvPicPr>
        <p:blipFill>
          <a:blip r:embed="rId2"/>
          <a:stretch>
            <a:fillRect/>
          </a:stretch>
        </p:blipFill>
        <p:spPr>
          <a:xfrm>
            <a:off x="0" y="1464760"/>
            <a:ext cx="4402183" cy="3753268"/>
          </a:xfrm>
          <a:prstGeom prst="rect">
            <a:avLst/>
          </a:prstGeom>
        </p:spPr>
      </p:pic>
      <p:sp>
        <p:nvSpPr>
          <p:cNvPr id="4" name="TextBox 3"/>
          <p:cNvSpPr txBox="1"/>
          <p:nvPr/>
        </p:nvSpPr>
        <p:spPr>
          <a:xfrm>
            <a:off x="0" y="1188720"/>
            <a:ext cx="3135085" cy="461665"/>
          </a:xfrm>
          <a:prstGeom prst="rect">
            <a:avLst/>
          </a:prstGeom>
          <a:noFill/>
        </p:spPr>
        <p:txBody>
          <a:bodyPr wrap="square" rtlCol="0">
            <a:spAutoFit/>
          </a:bodyPr>
          <a:lstStyle/>
          <a:p>
            <a:r>
              <a:rPr lang="en-US" sz="2400" dirty="0" smtClean="0"/>
              <a:t>All Beauty Data</a:t>
            </a:r>
            <a:endParaRPr lang="en-US" sz="2400" dirty="0"/>
          </a:p>
        </p:txBody>
      </p:sp>
      <p:pic>
        <p:nvPicPr>
          <p:cNvPr id="12" name="Picture 11" descr="sentiment2.PNG"/>
          <p:cNvPicPr>
            <a:picLocks noChangeAspect="1"/>
          </p:cNvPicPr>
          <p:nvPr/>
        </p:nvPicPr>
        <p:blipFill>
          <a:blip r:embed="rId3"/>
          <a:stretch>
            <a:fillRect/>
          </a:stretch>
        </p:blipFill>
        <p:spPr>
          <a:xfrm>
            <a:off x="6740436" y="1463040"/>
            <a:ext cx="5003308" cy="3788229"/>
          </a:xfrm>
          <a:prstGeom prst="rect">
            <a:avLst/>
          </a:prstGeom>
        </p:spPr>
      </p:pic>
      <p:cxnSp>
        <p:nvCxnSpPr>
          <p:cNvPr id="15" name="Straight Connector 14"/>
          <p:cNvCxnSpPr>
            <a:stCxn id="3" idx="2"/>
          </p:cNvCxnSpPr>
          <p:nvPr/>
        </p:nvCxnSpPr>
        <p:spPr>
          <a:xfrm rot="16200000" flipH="1">
            <a:off x="3006689" y="3999466"/>
            <a:ext cx="5717066" cy="1"/>
          </a:xfrm>
          <a:prstGeom prst="line">
            <a:avLst/>
          </a:prstGeom>
          <a:ln>
            <a:solidFill>
              <a:schemeClr val="tx1"/>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3588333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485F216-2127-4926-8C70-DFF6D5B538B0}"/>
              </a:ext>
            </a:extLst>
          </p:cNvPr>
          <p:cNvSpPr>
            <a:spLocks noGrp="1"/>
          </p:cNvSpPr>
          <p:nvPr>
            <p:ph type="title"/>
          </p:nvPr>
        </p:nvSpPr>
        <p:spPr>
          <a:xfrm>
            <a:off x="0" y="0"/>
            <a:ext cx="12192000" cy="1291771"/>
          </a:xfrm>
        </p:spPr>
        <p:txBody>
          <a:bodyPr>
            <a:normAutofit fontScale="90000"/>
          </a:bodyPr>
          <a:lstStyle/>
          <a:p>
            <a:r>
              <a:rPr lang="en-US" sz="4000" dirty="0">
                <a:solidFill>
                  <a:schemeClr val="bg1"/>
                </a:solidFill>
                <a:latin typeface="Times New Roman" panose="02020603050405020304" pitchFamily="18" charset="0"/>
                <a:cs typeface="Times New Roman" panose="02020603050405020304" pitchFamily="18" charset="0"/>
              </a:rPr>
              <a:t>EXPLORATORY DATA  ANALYSIS </a:t>
            </a:r>
            <a:r>
              <a:rPr lang="en-US" sz="3600" dirty="0">
                <a:solidFill>
                  <a:srgbClr val="DFEB33"/>
                </a:solidFill>
                <a:latin typeface="Times New Roman" panose="02020603050405020304" pitchFamily="18" charset="0"/>
                <a:cs typeface="Times New Roman" panose="02020603050405020304" pitchFamily="18" charset="0"/>
              </a:rPr>
              <a:t/>
            </a:r>
            <a:br>
              <a:rPr lang="en-US" sz="3600" dirty="0">
                <a:solidFill>
                  <a:srgbClr val="DFEB33"/>
                </a:solidFill>
                <a:latin typeface="Times New Roman" panose="02020603050405020304" pitchFamily="18" charset="0"/>
                <a:cs typeface="Times New Roman" panose="02020603050405020304" pitchFamily="18" charset="0"/>
              </a:rPr>
            </a:br>
            <a:endParaRPr lang="en-IN" dirty="0"/>
          </a:p>
        </p:txBody>
      </p:sp>
      <p:sp>
        <p:nvSpPr>
          <p:cNvPr id="3" name="TextBox 2"/>
          <p:cNvSpPr txBox="1"/>
          <p:nvPr/>
        </p:nvSpPr>
        <p:spPr>
          <a:xfrm>
            <a:off x="1985553" y="679269"/>
            <a:ext cx="7759337" cy="461665"/>
          </a:xfrm>
          <a:prstGeom prst="rect">
            <a:avLst/>
          </a:prstGeom>
          <a:noFill/>
        </p:spPr>
        <p:txBody>
          <a:bodyPr wrap="square" rtlCol="0">
            <a:spAutoFit/>
          </a:bodyPr>
          <a:lstStyle/>
          <a:p>
            <a:pPr algn="ctr"/>
            <a:r>
              <a:rPr lang="en-US" sz="2400" dirty="0" smtClean="0">
                <a:solidFill>
                  <a:schemeClr val="tx2">
                    <a:lumMod val="75000"/>
                  </a:schemeClr>
                </a:solidFill>
              </a:rPr>
              <a:t>Overall Ratings proportion</a:t>
            </a:r>
            <a:endParaRPr lang="en-US" sz="2400" dirty="0">
              <a:solidFill>
                <a:schemeClr val="tx2">
                  <a:lumMod val="75000"/>
                </a:schemeClr>
              </a:solidFill>
            </a:endParaRPr>
          </a:p>
        </p:txBody>
      </p:sp>
      <p:sp>
        <p:nvSpPr>
          <p:cNvPr id="4" name="TextBox 3"/>
          <p:cNvSpPr txBox="1"/>
          <p:nvPr/>
        </p:nvSpPr>
        <p:spPr>
          <a:xfrm>
            <a:off x="0" y="1214846"/>
            <a:ext cx="3135085" cy="461665"/>
          </a:xfrm>
          <a:prstGeom prst="rect">
            <a:avLst/>
          </a:prstGeom>
          <a:noFill/>
        </p:spPr>
        <p:txBody>
          <a:bodyPr wrap="square" rtlCol="0">
            <a:spAutoFit/>
          </a:bodyPr>
          <a:lstStyle/>
          <a:p>
            <a:r>
              <a:rPr lang="en-US" sz="2400" dirty="0" smtClean="0"/>
              <a:t>All Beauty Data</a:t>
            </a:r>
            <a:endParaRPr lang="en-US" sz="2400" dirty="0"/>
          </a:p>
        </p:txBody>
      </p:sp>
      <p:sp>
        <p:nvSpPr>
          <p:cNvPr id="5" name="TextBox 4"/>
          <p:cNvSpPr txBox="1"/>
          <p:nvPr/>
        </p:nvSpPr>
        <p:spPr>
          <a:xfrm>
            <a:off x="7694023" y="1123405"/>
            <a:ext cx="4206240" cy="461665"/>
          </a:xfrm>
          <a:prstGeom prst="rect">
            <a:avLst/>
          </a:prstGeom>
          <a:noFill/>
        </p:spPr>
        <p:txBody>
          <a:bodyPr wrap="square" rtlCol="0">
            <a:spAutoFit/>
          </a:bodyPr>
          <a:lstStyle/>
          <a:p>
            <a:r>
              <a:rPr lang="en-US" sz="2400" dirty="0" smtClean="0"/>
              <a:t>Magazine Subscription</a:t>
            </a:r>
            <a:endParaRPr lang="en-US" sz="2400" dirty="0"/>
          </a:p>
        </p:txBody>
      </p:sp>
      <p:pic>
        <p:nvPicPr>
          <p:cNvPr id="8" name="Picture 7" descr="rating.PNG"/>
          <p:cNvPicPr>
            <a:picLocks noChangeAspect="1"/>
          </p:cNvPicPr>
          <p:nvPr/>
        </p:nvPicPr>
        <p:blipFill>
          <a:blip r:embed="rId2"/>
          <a:stretch>
            <a:fillRect/>
          </a:stretch>
        </p:blipFill>
        <p:spPr>
          <a:xfrm>
            <a:off x="0" y="1828800"/>
            <a:ext cx="5812971" cy="4245428"/>
          </a:xfrm>
          <a:prstGeom prst="rect">
            <a:avLst/>
          </a:prstGeom>
        </p:spPr>
      </p:pic>
      <p:pic>
        <p:nvPicPr>
          <p:cNvPr id="1026" name="Picture 2"/>
          <p:cNvPicPr>
            <a:picLocks noChangeAspect="1" noChangeArrowheads="1"/>
          </p:cNvPicPr>
          <p:nvPr/>
        </p:nvPicPr>
        <p:blipFill>
          <a:blip r:embed="rId3"/>
          <a:srcRect/>
          <a:stretch>
            <a:fillRect/>
          </a:stretch>
        </p:blipFill>
        <p:spPr bwMode="auto">
          <a:xfrm>
            <a:off x="6688183" y="1567544"/>
            <a:ext cx="5503817" cy="4519747"/>
          </a:xfrm>
          <a:prstGeom prst="rect">
            <a:avLst/>
          </a:prstGeom>
          <a:noFill/>
          <a:ln w="9525">
            <a:noFill/>
            <a:miter lim="800000"/>
            <a:headEnd/>
            <a:tailEnd/>
          </a:ln>
          <a:effectLst/>
        </p:spPr>
      </p:pic>
      <p:cxnSp>
        <p:nvCxnSpPr>
          <p:cNvPr id="10" name="Straight Connector 9"/>
          <p:cNvCxnSpPr/>
          <p:nvPr/>
        </p:nvCxnSpPr>
        <p:spPr>
          <a:xfrm rot="16200000" flipH="1">
            <a:off x="3006689" y="3999466"/>
            <a:ext cx="5717066" cy="1"/>
          </a:xfrm>
          <a:prstGeom prst="line">
            <a:avLst/>
          </a:prstGeom>
          <a:ln>
            <a:solidFill>
              <a:schemeClr val="tx1"/>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485F216-2127-4926-8C70-DFF6D5B538B0}"/>
              </a:ext>
            </a:extLst>
          </p:cNvPr>
          <p:cNvSpPr>
            <a:spLocks noGrp="1"/>
          </p:cNvSpPr>
          <p:nvPr>
            <p:ph type="title"/>
          </p:nvPr>
        </p:nvSpPr>
        <p:spPr>
          <a:xfrm>
            <a:off x="0" y="0"/>
            <a:ext cx="12192000" cy="1291771"/>
          </a:xfrm>
        </p:spPr>
        <p:txBody>
          <a:bodyPr>
            <a:normAutofit fontScale="90000"/>
          </a:bodyPr>
          <a:lstStyle/>
          <a:p>
            <a:r>
              <a:rPr lang="en-US" sz="4000" dirty="0">
                <a:solidFill>
                  <a:schemeClr val="bg1"/>
                </a:solidFill>
                <a:latin typeface="Times New Roman" panose="02020603050405020304" pitchFamily="18" charset="0"/>
                <a:cs typeface="Times New Roman" panose="02020603050405020304" pitchFamily="18" charset="0"/>
              </a:rPr>
              <a:t>EXPLORATORY DATA  ANALYSIS </a:t>
            </a:r>
            <a:r>
              <a:rPr lang="en-US" sz="3600" dirty="0">
                <a:solidFill>
                  <a:srgbClr val="DFEB33"/>
                </a:solidFill>
                <a:latin typeface="Times New Roman" panose="02020603050405020304" pitchFamily="18" charset="0"/>
                <a:cs typeface="Times New Roman" panose="02020603050405020304" pitchFamily="18" charset="0"/>
              </a:rPr>
              <a:t/>
            </a:r>
            <a:br>
              <a:rPr lang="en-US" sz="3600" dirty="0">
                <a:solidFill>
                  <a:srgbClr val="DFEB33"/>
                </a:solidFill>
                <a:latin typeface="Times New Roman" panose="02020603050405020304" pitchFamily="18" charset="0"/>
                <a:cs typeface="Times New Roman" panose="02020603050405020304" pitchFamily="18" charset="0"/>
              </a:rPr>
            </a:br>
            <a:endParaRPr lang="en-IN" dirty="0"/>
          </a:p>
        </p:txBody>
      </p:sp>
      <p:sp>
        <p:nvSpPr>
          <p:cNvPr id="3" name="TextBox 2"/>
          <p:cNvSpPr txBox="1"/>
          <p:nvPr/>
        </p:nvSpPr>
        <p:spPr>
          <a:xfrm>
            <a:off x="1985553" y="679269"/>
            <a:ext cx="7759337" cy="461665"/>
          </a:xfrm>
          <a:prstGeom prst="rect">
            <a:avLst/>
          </a:prstGeom>
          <a:noFill/>
        </p:spPr>
        <p:txBody>
          <a:bodyPr wrap="square" rtlCol="0">
            <a:spAutoFit/>
          </a:bodyPr>
          <a:lstStyle/>
          <a:p>
            <a:pPr algn="ctr"/>
            <a:r>
              <a:rPr lang="en-US" sz="2400" dirty="0" smtClean="0">
                <a:solidFill>
                  <a:schemeClr val="tx2">
                    <a:lumMod val="75000"/>
                  </a:schemeClr>
                </a:solidFill>
              </a:rPr>
              <a:t>Top 10 Positive Brands</a:t>
            </a:r>
            <a:endParaRPr lang="en-US" sz="2400" dirty="0">
              <a:solidFill>
                <a:schemeClr val="tx2">
                  <a:lumMod val="75000"/>
                </a:schemeClr>
              </a:solidFill>
            </a:endParaRPr>
          </a:p>
        </p:txBody>
      </p:sp>
      <p:sp>
        <p:nvSpPr>
          <p:cNvPr id="4" name="TextBox 3"/>
          <p:cNvSpPr txBox="1"/>
          <p:nvPr/>
        </p:nvSpPr>
        <p:spPr>
          <a:xfrm>
            <a:off x="0" y="1214846"/>
            <a:ext cx="3135085" cy="461665"/>
          </a:xfrm>
          <a:prstGeom prst="rect">
            <a:avLst/>
          </a:prstGeom>
          <a:noFill/>
        </p:spPr>
        <p:txBody>
          <a:bodyPr wrap="square" rtlCol="0">
            <a:spAutoFit/>
          </a:bodyPr>
          <a:lstStyle/>
          <a:p>
            <a:r>
              <a:rPr lang="en-US" sz="2400" dirty="0" smtClean="0"/>
              <a:t>All Beauty Data</a:t>
            </a:r>
            <a:endParaRPr lang="en-US" sz="2400" dirty="0"/>
          </a:p>
        </p:txBody>
      </p:sp>
      <p:sp>
        <p:nvSpPr>
          <p:cNvPr id="5" name="TextBox 4"/>
          <p:cNvSpPr txBox="1"/>
          <p:nvPr/>
        </p:nvSpPr>
        <p:spPr>
          <a:xfrm>
            <a:off x="7694023" y="1123405"/>
            <a:ext cx="4206240" cy="461665"/>
          </a:xfrm>
          <a:prstGeom prst="rect">
            <a:avLst/>
          </a:prstGeom>
          <a:noFill/>
        </p:spPr>
        <p:txBody>
          <a:bodyPr wrap="square" rtlCol="0">
            <a:spAutoFit/>
          </a:bodyPr>
          <a:lstStyle/>
          <a:p>
            <a:r>
              <a:rPr lang="en-US" sz="2400" dirty="0" smtClean="0"/>
              <a:t>Magazine Subscription</a:t>
            </a:r>
            <a:endParaRPr lang="en-US" sz="2400" dirty="0"/>
          </a:p>
        </p:txBody>
      </p:sp>
      <p:cxnSp>
        <p:nvCxnSpPr>
          <p:cNvPr id="10" name="Straight Connector 9"/>
          <p:cNvCxnSpPr/>
          <p:nvPr/>
        </p:nvCxnSpPr>
        <p:spPr>
          <a:xfrm rot="16200000" flipH="1">
            <a:off x="3006689" y="3999466"/>
            <a:ext cx="5717066" cy="1"/>
          </a:xfrm>
          <a:prstGeom prst="line">
            <a:avLst/>
          </a:prstGeom>
          <a:ln>
            <a:solidFill>
              <a:schemeClr val="tx1"/>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1" name="Picture 10" descr="top10 brand2.PNG"/>
          <p:cNvPicPr>
            <a:picLocks noChangeAspect="1"/>
          </p:cNvPicPr>
          <p:nvPr/>
        </p:nvPicPr>
        <p:blipFill>
          <a:blip r:embed="rId2"/>
          <a:stretch>
            <a:fillRect/>
          </a:stretch>
        </p:blipFill>
        <p:spPr>
          <a:xfrm>
            <a:off x="5951018" y="1753242"/>
            <a:ext cx="6240982" cy="4448796"/>
          </a:xfrm>
          <a:prstGeom prst="rect">
            <a:avLst/>
          </a:prstGeom>
        </p:spPr>
      </p:pic>
      <p:pic>
        <p:nvPicPr>
          <p:cNvPr id="1026" name="Picture 2"/>
          <p:cNvPicPr>
            <a:picLocks noChangeAspect="1" noChangeArrowheads="1"/>
          </p:cNvPicPr>
          <p:nvPr/>
        </p:nvPicPr>
        <p:blipFill>
          <a:blip r:embed="rId3"/>
          <a:srcRect/>
          <a:stretch>
            <a:fillRect/>
          </a:stretch>
        </p:blipFill>
        <p:spPr bwMode="auto">
          <a:xfrm>
            <a:off x="5942373" y="1732187"/>
            <a:ext cx="6249627" cy="44386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1" y="1733277"/>
            <a:ext cx="5839097" cy="4514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7427</TotalTime>
  <Words>994</Words>
  <Application>Microsoft Office PowerPoint</Application>
  <PresentationFormat>Custom</PresentationFormat>
  <Paragraphs>195</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AMAZON PRODUCT REVIEW ANALYSIS </vt:lpstr>
      <vt:lpstr>Slide 2</vt:lpstr>
      <vt:lpstr>THE OBJECTIVE OF THE PROJECT </vt:lpstr>
      <vt:lpstr>TABLE OF CONTENT   </vt:lpstr>
      <vt:lpstr>PREPROCESSING AND CLEANING </vt:lpstr>
      <vt:lpstr>SENTIMENT ANALYSIS </vt:lpstr>
      <vt:lpstr>EXPLORATORY DATA  ANALYSIS  </vt:lpstr>
      <vt:lpstr>EXPLORATORY DATA  ANALYSIS  </vt:lpstr>
      <vt:lpstr>EXPLORATORY DATA  ANALYSIS  </vt:lpstr>
      <vt:lpstr>EXPLORATORY DATA  ANALYSIS  </vt:lpstr>
      <vt:lpstr>EXPLORATORY DATA  ANALYSIS  </vt:lpstr>
      <vt:lpstr>EXPLORATORY DATA  ANALYSIS  </vt:lpstr>
      <vt:lpstr>Slide 13</vt:lpstr>
      <vt:lpstr>TEXT CLASSIFICATION </vt:lpstr>
      <vt:lpstr>CUSTOMER SEGMENTATION </vt:lpstr>
      <vt:lpstr>Slide 16</vt:lpstr>
      <vt:lpstr>TIME SERIES ANALYSIS  </vt:lpstr>
      <vt:lpstr>Slide 18</vt:lpstr>
      <vt:lpstr>Slide 19</vt:lpstr>
      <vt:lpstr>Conclusion  </vt:lpstr>
      <vt:lpstr>Slide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143</cp:revision>
  <dcterms:created xsi:type="dcterms:W3CDTF">2023-03-30T05:30:51Z</dcterms:created>
  <dcterms:modified xsi:type="dcterms:W3CDTF">2023-04-10T08:27:17Z</dcterms:modified>
</cp:coreProperties>
</file>